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21" r:id="rId4"/>
    <p:sldId id="266" r:id="rId5"/>
    <p:sldId id="265" r:id="rId6"/>
    <p:sldId id="267" r:id="rId7"/>
    <p:sldId id="268" r:id="rId8"/>
    <p:sldId id="262" r:id="rId9"/>
    <p:sldId id="304" r:id="rId10"/>
    <p:sldId id="271" r:id="rId11"/>
    <p:sldId id="272" r:id="rId12"/>
    <p:sldId id="305" r:id="rId13"/>
    <p:sldId id="263" r:id="rId14"/>
    <p:sldId id="274" r:id="rId15"/>
    <p:sldId id="264" r:id="rId16"/>
    <p:sldId id="324" r:id="rId17"/>
    <p:sldId id="314" r:id="rId18"/>
    <p:sldId id="282" r:id="rId19"/>
    <p:sldId id="285" r:id="rId20"/>
    <p:sldId id="286" r:id="rId21"/>
    <p:sldId id="287" r:id="rId22"/>
    <p:sldId id="289" r:id="rId23"/>
    <p:sldId id="290" r:id="rId24"/>
    <p:sldId id="306" r:id="rId25"/>
    <p:sldId id="309" r:id="rId26"/>
    <p:sldId id="310" r:id="rId27"/>
    <p:sldId id="311" r:id="rId28"/>
    <p:sldId id="313" r:id="rId29"/>
    <p:sldId id="315" r:id="rId30"/>
    <p:sldId id="317" r:id="rId31"/>
    <p:sldId id="316" r:id="rId32"/>
    <p:sldId id="318" r:id="rId33"/>
    <p:sldId id="319" r:id="rId34"/>
    <p:sldId id="320" r:id="rId35"/>
    <p:sldId id="294" r:id="rId36"/>
    <p:sldId id="307" r:id="rId37"/>
    <p:sldId id="292" r:id="rId38"/>
    <p:sldId id="308" r:id="rId39"/>
    <p:sldId id="296" r:id="rId40"/>
    <p:sldId id="297" r:id="rId41"/>
    <p:sldId id="298" r:id="rId42"/>
    <p:sldId id="301" r:id="rId43"/>
    <p:sldId id="299" r:id="rId44"/>
    <p:sldId id="302" r:id="rId45"/>
    <p:sldId id="323" r:id="rId46"/>
    <p:sldId id="303" r:id="rId47"/>
    <p:sldId id="32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72C"/>
    <a:srgbClr val="E20413"/>
    <a:srgbClr val="D52E1E"/>
    <a:srgbClr val="FFFFFF"/>
    <a:srgbClr val="764696"/>
    <a:srgbClr val="703193"/>
    <a:srgbClr val="6ECC54"/>
    <a:srgbClr val="EEF1F2"/>
    <a:srgbClr val="4F4E4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showGuides="1">
      <p:cViewPr varScale="1">
        <p:scale>
          <a:sx n="89" d="100"/>
          <a:sy n="89" d="100"/>
        </p:scale>
        <p:origin x="810" y="90"/>
      </p:cViewPr>
      <p:guideLst>
        <p:guide orient="horz" pos="2160"/>
        <p:guide pos="2880"/>
      </p:guideLst>
    </p:cSldViewPr>
  </p:slideViewPr>
  <p:notesTextViewPr>
    <p:cViewPr>
      <p:scale>
        <a:sx n="3" d="2"/>
        <a:sy n="3" d="2"/>
      </p:scale>
      <p:origin x="0" y="0"/>
    </p:cViewPr>
  </p:notesTextViewPr>
  <p:sorterViewPr>
    <p:cViewPr>
      <p:scale>
        <a:sx n="150" d="100"/>
        <a:sy n="150" d="100"/>
      </p:scale>
      <p:origin x="0" y="-394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w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2" name="מלבן 11"/>
          <p:cNvSpPr/>
          <p:nvPr userDrawn="1"/>
        </p:nvSpPr>
        <p:spPr>
          <a:xfrm>
            <a:off x="0" y="5828821"/>
            <a:ext cx="9144000" cy="1029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תמונה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11050" y="5991002"/>
            <a:ext cx="1070742" cy="719236"/>
          </a:xfrm>
          <a:prstGeom prst="rect">
            <a:avLst/>
          </a:prstGeom>
        </p:spPr>
      </p:pic>
      <p:pic>
        <p:nvPicPr>
          <p:cNvPr id="14" name="תמונה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9390" y="6131495"/>
            <a:ext cx="1123728" cy="654934"/>
          </a:xfrm>
          <a:prstGeom prst="rect">
            <a:avLst/>
          </a:prstGeom>
        </p:spPr>
      </p:pic>
      <p:pic>
        <p:nvPicPr>
          <p:cNvPr id="15" name="תמונה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09703" y="6335642"/>
            <a:ext cx="990597" cy="374596"/>
          </a:xfrm>
          <a:prstGeom prst="rect">
            <a:avLst/>
          </a:prstGeom>
        </p:spPr>
      </p:pic>
      <p:pic>
        <p:nvPicPr>
          <p:cNvPr id="22" name="תמונה 2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439" y="-20061"/>
            <a:ext cx="4604598" cy="5848882"/>
          </a:xfrm>
          <a:prstGeom prst="rect">
            <a:avLst/>
          </a:prstGeom>
          <a:effectLst>
            <a:outerShdw blurRad="50800" dist="38100" dir="10800000" algn="r" rotWithShape="0">
              <a:prstClr val="black">
                <a:alpha val="40000"/>
              </a:prstClr>
            </a:outerShdw>
          </a:effectLst>
        </p:spPr>
      </p:pic>
      <p:pic>
        <p:nvPicPr>
          <p:cNvPr id="23" name="תמונה 2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2162" y="-20061"/>
            <a:ext cx="4604598" cy="5848882"/>
          </a:xfrm>
          <a:prstGeom prst="rect">
            <a:avLst/>
          </a:prstGeom>
          <a:effectLst>
            <a:outerShdw blurRad="50800" dist="38100" dir="10800000" algn="r" rotWithShape="0">
              <a:prstClr val="black">
                <a:alpha val="40000"/>
              </a:prstClr>
            </a:outerShdw>
          </a:effectLst>
        </p:spPr>
      </p:pic>
      <p:pic>
        <p:nvPicPr>
          <p:cNvPr id="24" name="תמונה 2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12730" y="-28762"/>
            <a:ext cx="4604598" cy="5848882"/>
          </a:xfrm>
          <a:prstGeom prst="rect">
            <a:avLst/>
          </a:prstGeom>
          <a:effectLst>
            <a:outerShdw blurRad="50800" dist="38100" dir="10800000" algn="r" rotWithShape="0">
              <a:prstClr val="black">
                <a:alpha val="40000"/>
              </a:prstClr>
            </a:outerShdw>
          </a:effectLst>
        </p:spPr>
      </p:pic>
      <p:sp>
        <p:nvSpPr>
          <p:cNvPr id="25" name="מלבן 24"/>
          <p:cNvSpPr/>
          <p:nvPr userDrawn="1"/>
        </p:nvSpPr>
        <p:spPr>
          <a:xfrm>
            <a:off x="2595715" y="-28763"/>
            <a:ext cx="6548285" cy="5857585"/>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
        <p:nvSpPr>
          <p:cNvPr id="2" name="Title 1"/>
          <p:cNvSpPr>
            <a:spLocks noGrp="1"/>
          </p:cNvSpPr>
          <p:nvPr>
            <p:ph type="ctrTitle"/>
          </p:nvPr>
        </p:nvSpPr>
        <p:spPr>
          <a:xfrm>
            <a:off x="2995765" y="1370165"/>
            <a:ext cx="5519585" cy="1742997"/>
          </a:xfrm>
        </p:spPr>
        <p:txBody>
          <a:bodyPr anchor="ctr">
            <a:normAutofit/>
          </a:bodyPr>
          <a:lstStyle>
            <a:lvl1pPr algn="r" rtl="0">
              <a:defRPr sz="4500" b="1"/>
            </a:lvl1pPr>
          </a:lstStyle>
          <a:p>
            <a:r>
              <a:rPr lang="he-IL" dirty="0" smtClean="0"/>
              <a:t>לחץ כדי לערוך סגנון כותרת של תבנית בסיס</a:t>
            </a:r>
            <a:endParaRPr lang="en-US" dirty="0"/>
          </a:p>
        </p:txBody>
      </p:sp>
      <p:sp>
        <p:nvSpPr>
          <p:cNvPr id="3" name="Subtitle 2"/>
          <p:cNvSpPr>
            <a:spLocks noGrp="1"/>
          </p:cNvSpPr>
          <p:nvPr>
            <p:ph type="subTitle" idx="1"/>
          </p:nvPr>
        </p:nvSpPr>
        <p:spPr>
          <a:xfrm>
            <a:off x="2995765" y="3121863"/>
            <a:ext cx="5519585" cy="1655762"/>
          </a:xfrm>
        </p:spPr>
        <p:txBody>
          <a:bodyPr/>
          <a:lstStyle>
            <a:lvl1pPr marL="0" indent="0" algn="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smtClean="0"/>
              <a:t>לחץ כדי לערוך סגנון כותרת משנה של תבנית בסיס</a:t>
            </a:r>
            <a:endParaRPr lang="en-US" dirty="0"/>
          </a:p>
        </p:txBody>
      </p:sp>
      <p:sp>
        <p:nvSpPr>
          <p:cNvPr id="63" name="TextBox 62"/>
          <p:cNvSpPr txBox="1"/>
          <p:nvPr userDrawn="1"/>
        </p:nvSpPr>
        <p:spPr>
          <a:xfrm>
            <a:off x="664803" y="5456725"/>
            <a:ext cx="1245854" cy="369332"/>
          </a:xfrm>
          <a:prstGeom prst="rect">
            <a:avLst/>
          </a:prstGeom>
          <a:noFill/>
        </p:spPr>
        <p:txBody>
          <a:bodyPr wrap="none" rtlCol="0">
            <a:spAutoFit/>
          </a:bodyPr>
          <a:lstStyle/>
          <a:p>
            <a:r>
              <a:rPr lang="he-IL" sz="1800" b="1" kern="1200" dirty="0" smtClean="0">
                <a:solidFill>
                  <a:schemeClr val="bg1"/>
                </a:solidFill>
                <a:latin typeface="+mn-lt"/>
                <a:ea typeface="+mn-ea"/>
                <a:cs typeface="+mn-cs"/>
              </a:rPr>
              <a:t>אוכלים  </a:t>
            </a:r>
            <a:r>
              <a:rPr lang="ar-AE" sz="1800" b="1" kern="1200" dirty="0" smtClean="0">
                <a:solidFill>
                  <a:schemeClr val="bg1"/>
                </a:solidFill>
                <a:latin typeface="+mn-lt"/>
                <a:ea typeface="+mn-ea"/>
                <a:cs typeface="+mn-cs"/>
              </a:rPr>
              <a:t>نأكل</a:t>
            </a:r>
            <a:endParaRPr lang="en-US" dirty="0">
              <a:solidFill>
                <a:schemeClr val="bg1"/>
              </a:solidFill>
            </a:endParaRPr>
          </a:p>
        </p:txBody>
      </p:sp>
    </p:spTree>
    <p:extLst>
      <p:ext uri="{BB962C8B-B14F-4D97-AF65-F5344CB8AC3E}">
        <p14:creationId xmlns:p14="http://schemas.microsoft.com/office/powerpoint/2010/main" val="344233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107369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427113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sz="3500" b="1"/>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628650" y="1460498"/>
            <a:ext cx="7886700" cy="3966907"/>
          </a:xfrm>
        </p:spPr>
        <p:txBody>
          <a:bodyPr/>
          <a:lstStyle>
            <a:lvl1pPr>
              <a:buClr>
                <a:srgbClr val="74972C"/>
              </a:buClr>
              <a:defRPr/>
            </a:lvl1pPr>
            <a:lvl2pPr>
              <a:buClr>
                <a:srgbClr val="74972C"/>
              </a:buClr>
              <a:defRPr/>
            </a:lvl2pPr>
            <a:lvl3pPr>
              <a:buClr>
                <a:srgbClr val="74972C"/>
              </a:buClr>
              <a:defRPr/>
            </a:lvl3pPr>
            <a:lvl4pPr>
              <a:buClr>
                <a:srgbClr val="74972C"/>
              </a:buClr>
              <a:defRPr/>
            </a:lvl4pPr>
            <a:lvl5pPr>
              <a:buClr>
                <a:srgbClr val="74972C"/>
              </a:buClr>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148234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D7805C2-AB8F-440E-B1A8-199C10683B58}"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24965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9D7805C2-AB8F-440E-B1A8-199C10683B58}"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170888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D7805C2-AB8F-440E-B1A8-199C10683B58}"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358802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D7805C2-AB8F-440E-B1A8-199C10683B58}"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75135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805C2-AB8F-440E-B1A8-199C10683B58}"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D0D91-09EA-40E9-8076-8E6E45055CED}" type="slidenum">
              <a:rPr lang="en-US" smtClean="0"/>
              <a:t>‹#›</a:t>
            </a:fld>
            <a:endParaRPr lang="en-US"/>
          </a:p>
        </p:txBody>
      </p:sp>
      <p:sp>
        <p:nvSpPr>
          <p:cNvPr id="6" name="מלבן 5"/>
          <p:cNvSpPr/>
          <p:nvPr userDrawn="1"/>
        </p:nvSpPr>
        <p:spPr>
          <a:xfrm>
            <a:off x="-114299" y="-28762"/>
            <a:ext cx="655320" cy="5848884"/>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23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D7805C2-AB8F-440E-B1A8-199C10683B58}"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254246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9D7805C2-AB8F-440E-B1A8-199C10683B58}"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68489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0" name="תמונה 59"/>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2151" y="-35581"/>
            <a:ext cx="965200" cy="6259954"/>
          </a:xfrm>
          <a:prstGeom prst="rect">
            <a:avLst/>
          </a:prstGeom>
          <a:effectLst/>
        </p:spPr>
      </p:pic>
      <p:sp>
        <p:nvSpPr>
          <p:cNvPr id="41" name="מלבן 40"/>
          <p:cNvSpPr/>
          <p:nvPr userDrawn="1"/>
        </p:nvSpPr>
        <p:spPr>
          <a:xfrm>
            <a:off x="528739" y="-28762"/>
            <a:ext cx="8615261" cy="6259956"/>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22272"/>
            <a:ext cx="7886700" cy="1325563"/>
          </a:xfrm>
          <a:prstGeom prst="rect">
            <a:avLst/>
          </a:prstGeom>
        </p:spPr>
        <p:txBody>
          <a:bodyPr vert="horz" lIns="91440" tIns="45720" rIns="91440" bIns="45720" rtlCol="0" anchor="ctr">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628650" y="1438227"/>
            <a:ext cx="7886700" cy="4004194"/>
          </a:xfrm>
          <a:prstGeom prst="rect">
            <a:avLst/>
          </a:prstGeom>
        </p:spPr>
        <p:txBody>
          <a:bodyPr vert="horz" lIns="91440" tIns="45720" rIns="9144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805C2-AB8F-440E-B1A8-199C10683B58}" type="datetimeFigureOut">
              <a:rPr lang="en-US" smtClean="0"/>
              <a:t>9/9/2020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0D91-09EA-40E9-8076-8E6E45055CED}" type="slidenum">
              <a:rPr lang="en-US" smtClean="0"/>
              <a:t>‹#›</a:t>
            </a:fld>
            <a:endParaRPr lang="en-US"/>
          </a:p>
        </p:txBody>
      </p:sp>
      <p:sp>
        <p:nvSpPr>
          <p:cNvPr id="15" name="TextBox 14"/>
          <p:cNvSpPr txBox="1"/>
          <p:nvPr userDrawn="1"/>
        </p:nvSpPr>
        <p:spPr>
          <a:xfrm>
            <a:off x="528739" y="6385024"/>
            <a:ext cx="1010213" cy="307777"/>
          </a:xfrm>
          <a:prstGeom prst="rect">
            <a:avLst/>
          </a:prstGeom>
          <a:noFill/>
        </p:spPr>
        <p:txBody>
          <a:bodyPr wrap="none" rtlCol="0">
            <a:spAutoFit/>
          </a:bodyPr>
          <a:lstStyle/>
          <a:p>
            <a:r>
              <a:rPr lang="he-IL" sz="1400" b="1" kern="1200" dirty="0" smtClean="0">
                <a:solidFill>
                  <a:srgbClr val="4F4E4E"/>
                </a:solidFill>
                <a:latin typeface="+mn-lt"/>
                <a:ea typeface="+mn-ea"/>
                <a:cs typeface="+mn-cs"/>
              </a:rPr>
              <a:t>אוכלים  </a:t>
            </a:r>
            <a:r>
              <a:rPr lang="ar-AE" sz="1400" b="1" kern="1200" dirty="0" smtClean="0">
                <a:solidFill>
                  <a:srgbClr val="4F4E4E"/>
                </a:solidFill>
                <a:latin typeface="+mn-lt"/>
                <a:ea typeface="+mn-ea"/>
                <a:cs typeface="+mn-cs"/>
              </a:rPr>
              <a:t>نأكل</a:t>
            </a:r>
            <a:endParaRPr lang="en-US" sz="1400" dirty="0">
              <a:solidFill>
                <a:srgbClr val="4F4E4E"/>
              </a:solidFill>
            </a:endParaRPr>
          </a:p>
        </p:txBody>
      </p:sp>
      <p:grpSp>
        <p:nvGrpSpPr>
          <p:cNvPr id="56" name="קבוצה 55"/>
          <p:cNvGrpSpPr/>
          <p:nvPr userDrawn="1"/>
        </p:nvGrpSpPr>
        <p:grpSpPr>
          <a:xfrm>
            <a:off x="303183" y="6417076"/>
            <a:ext cx="212580" cy="236454"/>
            <a:chOff x="5710238" y="5011741"/>
            <a:chExt cx="296863" cy="330201"/>
          </a:xfrm>
        </p:grpSpPr>
        <p:sp>
          <p:nvSpPr>
            <p:cNvPr id="57" name="Freeform 30"/>
            <p:cNvSpPr>
              <a:spLocks noEditPoints="1"/>
            </p:cNvSpPr>
            <p:nvPr userDrawn="1"/>
          </p:nvSpPr>
          <p:spPr bwMode="auto">
            <a:xfrm>
              <a:off x="5710238" y="5060954"/>
              <a:ext cx="296863" cy="280988"/>
            </a:xfrm>
            <a:custGeom>
              <a:avLst/>
              <a:gdLst>
                <a:gd name="T0" fmla="*/ 93 w 187"/>
                <a:gd name="T1" fmla="*/ 173 h 177"/>
                <a:gd name="T2" fmla="*/ 121 w 187"/>
                <a:gd name="T3" fmla="*/ 175 h 177"/>
                <a:gd name="T4" fmla="*/ 129 w 187"/>
                <a:gd name="T5" fmla="*/ 173 h 177"/>
                <a:gd name="T6" fmla="*/ 153 w 187"/>
                <a:gd name="T7" fmla="*/ 160 h 177"/>
                <a:gd name="T8" fmla="*/ 172 w 187"/>
                <a:gd name="T9" fmla="*/ 139 h 177"/>
                <a:gd name="T10" fmla="*/ 184 w 187"/>
                <a:gd name="T11" fmla="*/ 116 h 177"/>
                <a:gd name="T12" fmla="*/ 187 w 187"/>
                <a:gd name="T13" fmla="*/ 87 h 177"/>
                <a:gd name="T14" fmla="*/ 187 w 187"/>
                <a:gd name="T15" fmla="*/ 71 h 177"/>
                <a:gd name="T16" fmla="*/ 180 w 187"/>
                <a:gd name="T17" fmla="*/ 46 h 177"/>
                <a:gd name="T18" fmla="*/ 168 w 187"/>
                <a:gd name="T19" fmla="*/ 24 h 177"/>
                <a:gd name="T20" fmla="*/ 150 w 187"/>
                <a:gd name="T21" fmla="*/ 8 h 177"/>
                <a:gd name="T22" fmla="*/ 136 w 187"/>
                <a:gd name="T23" fmla="*/ 3 h 177"/>
                <a:gd name="T24" fmla="*/ 122 w 187"/>
                <a:gd name="T25" fmla="*/ 1 h 177"/>
                <a:gd name="T26" fmla="*/ 102 w 187"/>
                <a:gd name="T27" fmla="*/ 5 h 177"/>
                <a:gd name="T28" fmla="*/ 93 w 187"/>
                <a:gd name="T29" fmla="*/ 7 h 177"/>
                <a:gd name="T30" fmla="*/ 75 w 187"/>
                <a:gd name="T31" fmla="*/ 1 h 177"/>
                <a:gd name="T32" fmla="*/ 58 w 187"/>
                <a:gd name="T33" fmla="*/ 1 h 177"/>
                <a:gd name="T34" fmla="*/ 49 w 187"/>
                <a:gd name="T35" fmla="*/ 3 h 177"/>
                <a:gd name="T36" fmla="*/ 27 w 187"/>
                <a:gd name="T37" fmla="*/ 15 h 177"/>
                <a:gd name="T38" fmla="*/ 11 w 187"/>
                <a:gd name="T39" fmla="*/ 34 h 177"/>
                <a:gd name="T40" fmla="*/ 1 w 187"/>
                <a:gd name="T41" fmla="*/ 59 h 177"/>
                <a:gd name="T42" fmla="*/ 0 w 187"/>
                <a:gd name="T43" fmla="*/ 87 h 177"/>
                <a:gd name="T44" fmla="*/ 0 w 187"/>
                <a:gd name="T45" fmla="*/ 102 h 177"/>
                <a:gd name="T46" fmla="*/ 10 w 187"/>
                <a:gd name="T47" fmla="*/ 129 h 177"/>
                <a:gd name="T48" fmla="*/ 27 w 187"/>
                <a:gd name="T49" fmla="*/ 153 h 177"/>
                <a:gd name="T50" fmla="*/ 51 w 187"/>
                <a:gd name="T51" fmla="*/ 170 h 177"/>
                <a:gd name="T52" fmla="*/ 64 w 187"/>
                <a:gd name="T53" fmla="*/ 177 h 177"/>
                <a:gd name="T54" fmla="*/ 78 w 187"/>
                <a:gd name="T55" fmla="*/ 177 h 177"/>
                <a:gd name="T56" fmla="*/ 93 w 187"/>
                <a:gd name="T57" fmla="*/ 173 h 177"/>
                <a:gd name="T58" fmla="*/ 68 w 187"/>
                <a:gd name="T59" fmla="*/ 20 h 177"/>
                <a:gd name="T60" fmla="*/ 61 w 187"/>
                <a:gd name="T61" fmla="*/ 20 h 177"/>
                <a:gd name="T62" fmla="*/ 49 w 187"/>
                <a:gd name="T63" fmla="*/ 25 h 177"/>
                <a:gd name="T64" fmla="*/ 40 w 187"/>
                <a:gd name="T65" fmla="*/ 34 h 177"/>
                <a:gd name="T66" fmla="*/ 35 w 187"/>
                <a:gd name="T67" fmla="*/ 46 h 177"/>
                <a:gd name="T68" fmla="*/ 34 w 187"/>
                <a:gd name="T69" fmla="*/ 53 h 177"/>
                <a:gd name="T70" fmla="*/ 29 w 187"/>
                <a:gd name="T71" fmla="*/ 58 h 177"/>
                <a:gd name="T72" fmla="*/ 25 w 187"/>
                <a:gd name="T73" fmla="*/ 58 h 177"/>
                <a:gd name="T74" fmla="*/ 23 w 187"/>
                <a:gd name="T75" fmla="*/ 53 h 177"/>
                <a:gd name="T76" fmla="*/ 27 w 187"/>
                <a:gd name="T77" fmla="*/ 36 h 177"/>
                <a:gd name="T78" fmla="*/ 37 w 187"/>
                <a:gd name="T79" fmla="*/ 22 h 177"/>
                <a:gd name="T80" fmla="*/ 51 w 187"/>
                <a:gd name="T81" fmla="*/ 12 h 177"/>
                <a:gd name="T82" fmla="*/ 68 w 187"/>
                <a:gd name="T83" fmla="*/ 8 h 177"/>
                <a:gd name="T84" fmla="*/ 71 w 187"/>
                <a:gd name="T85" fmla="*/ 10 h 177"/>
                <a:gd name="T86" fmla="*/ 73 w 187"/>
                <a:gd name="T87" fmla="*/ 13 h 177"/>
                <a:gd name="T88" fmla="*/ 68 w 187"/>
                <a:gd name="T89" fmla="*/ 2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7" h="177">
                  <a:moveTo>
                    <a:pt x="93" y="173"/>
                  </a:moveTo>
                  <a:lnTo>
                    <a:pt x="93" y="173"/>
                  </a:lnTo>
                  <a:lnTo>
                    <a:pt x="112" y="175"/>
                  </a:lnTo>
                  <a:lnTo>
                    <a:pt x="121" y="175"/>
                  </a:lnTo>
                  <a:lnTo>
                    <a:pt x="129" y="173"/>
                  </a:lnTo>
                  <a:lnTo>
                    <a:pt x="129" y="173"/>
                  </a:lnTo>
                  <a:lnTo>
                    <a:pt x="141" y="168"/>
                  </a:lnTo>
                  <a:lnTo>
                    <a:pt x="153" y="160"/>
                  </a:lnTo>
                  <a:lnTo>
                    <a:pt x="163" y="150"/>
                  </a:lnTo>
                  <a:lnTo>
                    <a:pt x="172" y="139"/>
                  </a:lnTo>
                  <a:lnTo>
                    <a:pt x="179" y="127"/>
                  </a:lnTo>
                  <a:lnTo>
                    <a:pt x="184" y="116"/>
                  </a:lnTo>
                  <a:lnTo>
                    <a:pt x="187" y="100"/>
                  </a:lnTo>
                  <a:lnTo>
                    <a:pt x="187" y="87"/>
                  </a:lnTo>
                  <a:lnTo>
                    <a:pt x="187" y="87"/>
                  </a:lnTo>
                  <a:lnTo>
                    <a:pt x="187" y="71"/>
                  </a:lnTo>
                  <a:lnTo>
                    <a:pt x="185" y="58"/>
                  </a:lnTo>
                  <a:lnTo>
                    <a:pt x="180" y="46"/>
                  </a:lnTo>
                  <a:lnTo>
                    <a:pt x="175" y="34"/>
                  </a:lnTo>
                  <a:lnTo>
                    <a:pt x="168" y="24"/>
                  </a:lnTo>
                  <a:lnTo>
                    <a:pt x="160" y="15"/>
                  </a:lnTo>
                  <a:lnTo>
                    <a:pt x="150" y="8"/>
                  </a:lnTo>
                  <a:lnTo>
                    <a:pt x="136" y="3"/>
                  </a:lnTo>
                  <a:lnTo>
                    <a:pt x="136" y="3"/>
                  </a:lnTo>
                  <a:lnTo>
                    <a:pt x="129" y="1"/>
                  </a:lnTo>
                  <a:lnTo>
                    <a:pt x="122" y="1"/>
                  </a:lnTo>
                  <a:lnTo>
                    <a:pt x="112" y="1"/>
                  </a:lnTo>
                  <a:lnTo>
                    <a:pt x="102" y="5"/>
                  </a:lnTo>
                  <a:lnTo>
                    <a:pt x="93" y="7"/>
                  </a:lnTo>
                  <a:lnTo>
                    <a:pt x="93" y="7"/>
                  </a:lnTo>
                  <a:lnTo>
                    <a:pt x="83" y="5"/>
                  </a:lnTo>
                  <a:lnTo>
                    <a:pt x="75" y="1"/>
                  </a:lnTo>
                  <a:lnTo>
                    <a:pt x="64" y="0"/>
                  </a:lnTo>
                  <a:lnTo>
                    <a:pt x="58" y="1"/>
                  </a:lnTo>
                  <a:lnTo>
                    <a:pt x="49" y="3"/>
                  </a:lnTo>
                  <a:lnTo>
                    <a:pt x="49" y="3"/>
                  </a:lnTo>
                  <a:lnTo>
                    <a:pt x="37" y="8"/>
                  </a:lnTo>
                  <a:lnTo>
                    <a:pt x="27" y="15"/>
                  </a:lnTo>
                  <a:lnTo>
                    <a:pt x="18" y="24"/>
                  </a:lnTo>
                  <a:lnTo>
                    <a:pt x="11" y="34"/>
                  </a:lnTo>
                  <a:lnTo>
                    <a:pt x="6" y="46"/>
                  </a:lnTo>
                  <a:lnTo>
                    <a:pt x="1" y="59"/>
                  </a:lnTo>
                  <a:lnTo>
                    <a:pt x="0" y="73"/>
                  </a:lnTo>
                  <a:lnTo>
                    <a:pt x="0" y="87"/>
                  </a:lnTo>
                  <a:lnTo>
                    <a:pt x="0" y="87"/>
                  </a:lnTo>
                  <a:lnTo>
                    <a:pt x="0" y="102"/>
                  </a:lnTo>
                  <a:lnTo>
                    <a:pt x="3" y="116"/>
                  </a:lnTo>
                  <a:lnTo>
                    <a:pt x="10" y="129"/>
                  </a:lnTo>
                  <a:lnTo>
                    <a:pt x="17" y="143"/>
                  </a:lnTo>
                  <a:lnTo>
                    <a:pt x="27" y="153"/>
                  </a:lnTo>
                  <a:lnTo>
                    <a:pt x="39" y="163"/>
                  </a:lnTo>
                  <a:lnTo>
                    <a:pt x="51" y="170"/>
                  </a:lnTo>
                  <a:lnTo>
                    <a:pt x="64" y="177"/>
                  </a:lnTo>
                  <a:lnTo>
                    <a:pt x="64" y="177"/>
                  </a:lnTo>
                  <a:lnTo>
                    <a:pt x="71" y="177"/>
                  </a:lnTo>
                  <a:lnTo>
                    <a:pt x="78" y="177"/>
                  </a:lnTo>
                  <a:lnTo>
                    <a:pt x="86" y="175"/>
                  </a:lnTo>
                  <a:lnTo>
                    <a:pt x="93" y="173"/>
                  </a:lnTo>
                  <a:lnTo>
                    <a:pt x="93" y="173"/>
                  </a:lnTo>
                  <a:close/>
                  <a:moveTo>
                    <a:pt x="68" y="20"/>
                  </a:moveTo>
                  <a:lnTo>
                    <a:pt x="68" y="20"/>
                  </a:lnTo>
                  <a:lnTo>
                    <a:pt x="61" y="20"/>
                  </a:lnTo>
                  <a:lnTo>
                    <a:pt x="54" y="22"/>
                  </a:lnTo>
                  <a:lnTo>
                    <a:pt x="49" y="25"/>
                  </a:lnTo>
                  <a:lnTo>
                    <a:pt x="44" y="29"/>
                  </a:lnTo>
                  <a:lnTo>
                    <a:pt x="40" y="34"/>
                  </a:lnTo>
                  <a:lnTo>
                    <a:pt x="37" y="41"/>
                  </a:lnTo>
                  <a:lnTo>
                    <a:pt x="35" y="46"/>
                  </a:lnTo>
                  <a:lnTo>
                    <a:pt x="34" y="53"/>
                  </a:lnTo>
                  <a:lnTo>
                    <a:pt x="34" y="53"/>
                  </a:lnTo>
                  <a:lnTo>
                    <a:pt x="32" y="58"/>
                  </a:lnTo>
                  <a:lnTo>
                    <a:pt x="29" y="58"/>
                  </a:lnTo>
                  <a:lnTo>
                    <a:pt x="29" y="58"/>
                  </a:lnTo>
                  <a:lnTo>
                    <a:pt x="25" y="58"/>
                  </a:lnTo>
                  <a:lnTo>
                    <a:pt x="23" y="53"/>
                  </a:lnTo>
                  <a:lnTo>
                    <a:pt x="23" y="53"/>
                  </a:lnTo>
                  <a:lnTo>
                    <a:pt x="25" y="44"/>
                  </a:lnTo>
                  <a:lnTo>
                    <a:pt x="27" y="36"/>
                  </a:lnTo>
                  <a:lnTo>
                    <a:pt x="30" y="29"/>
                  </a:lnTo>
                  <a:lnTo>
                    <a:pt x="37" y="22"/>
                  </a:lnTo>
                  <a:lnTo>
                    <a:pt x="42" y="17"/>
                  </a:lnTo>
                  <a:lnTo>
                    <a:pt x="51" y="12"/>
                  </a:lnTo>
                  <a:lnTo>
                    <a:pt x="59" y="10"/>
                  </a:lnTo>
                  <a:lnTo>
                    <a:pt x="68" y="8"/>
                  </a:lnTo>
                  <a:lnTo>
                    <a:pt x="68" y="8"/>
                  </a:lnTo>
                  <a:lnTo>
                    <a:pt x="71" y="10"/>
                  </a:lnTo>
                  <a:lnTo>
                    <a:pt x="73" y="13"/>
                  </a:lnTo>
                  <a:lnTo>
                    <a:pt x="73" y="13"/>
                  </a:lnTo>
                  <a:lnTo>
                    <a:pt x="71" y="18"/>
                  </a:lnTo>
                  <a:lnTo>
                    <a:pt x="68" y="20"/>
                  </a:lnTo>
                  <a:lnTo>
                    <a:pt x="68" y="20"/>
                  </a:lnTo>
                  <a:close/>
                </a:path>
              </a:pathLst>
            </a:custGeom>
            <a:solidFill>
              <a:srgbClr val="749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p:cNvSpPr>
            <p:nvPr userDrawn="1"/>
          </p:nvSpPr>
          <p:spPr bwMode="auto">
            <a:xfrm>
              <a:off x="5795963" y="5011741"/>
              <a:ext cx="76200" cy="119063"/>
            </a:xfrm>
            <a:custGeom>
              <a:avLst/>
              <a:gdLst>
                <a:gd name="T0" fmla="*/ 0 w 48"/>
                <a:gd name="T1" fmla="*/ 5 h 75"/>
                <a:gd name="T2" fmla="*/ 0 w 48"/>
                <a:gd name="T3" fmla="*/ 5 h 75"/>
                <a:gd name="T4" fmla="*/ 2 w 48"/>
                <a:gd name="T5" fmla="*/ 2 h 75"/>
                <a:gd name="T6" fmla="*/ 5 w 48"/>
                <a:gd name="T7" fmla="*/ 0 h 75"/>
                <a:gd name="T8" fmla="*/ 5 w 48"/>
                <a:gd name="T9" fmla="*/ 0 h 75"/>
                <a:gd name="T10" fmla="*/ 14 w 48"/>
                <a:gd name="T11" fmla="*/ 2 h 75"/>
                <a:gd name="T12" fmla="*/ 22 w 48"/>
                <a:gd name="T13" fmla="*/ 5 h 75"/>
                <a:gd name="T14" fmla="*/ 31 w 48"/>
                <a:gd name="T15" fmla="*/ 12 h 75"/>
                <a:gd name="T16" fmla="*/ 31 w 48"/>
                <a:gd name="T17" fmla="*/ 12 h 75"/>
                <a:gd name="T18" fmla="*/ 39 w 48"/>
                <a:gd name="T19" fmla="*/ 21 h 75"/>
                <a:gd name="T20" fmla="*/ 44 w 48"/>
                <a:gd name="T21" fmla="*/ 32 h 75"/>
                <a:gd name="T22" fmla="*/ 44 w 48"/>
                <a:gd name="T23" fmla="*/ 32 h 75"/>
                <a:gd name="T24" fmla="*/ 46 w 48"/>
                <a:gd name="T25" fmla="*/ 41 h 75"/>
                <a:gd name="T26" fmla="*/ 48 w 48"/>
                <a:gd name="T27" fmla="*/ 49 h 75"/>
                <a:gd name="T28" fmla="*/ 48 w 48"/>
                <a:gd name="T29" fmla="*/ 70 h 75"/>
                <a:gd name="T30" fmla="*/ 48 w 48"/>
                <a:gd name="T31" fmla="*/ 70 h 75"/>
                <a:gd name="T32" fmla="*/ 46 w 48"/>
                <a:gd name="T33" fmla="*/ 73 h 75"/>
                <a:gd name="T34" fmla="*/ 41 w 48"/>
                <a:gd name="T35" fmla="*/ 75 h 75"/>
                <a:gd name="T36" fmla="*/ 41 w 48"/>
                <a:gd name="T37" fmla="*/ 75 h 75"/>
                <a:gd name="T38" fmla="*/ 38 w 48"/>
                <a:gd name="T39" fmla="*/ 72 h 75"/>
                <a:gd name="T40" fmla="*/ 36 w 48"/>
                <a:gd name="T41" fmla="*/ 68 h 75"/>
                <a:gd name="T42" fmla="*/ 36 w 48"/>
                <a:gd name="T43" fmla="*/ 68 h 75"/>
                <a:gd name="T44" fmla="*/ 38 w 48"/>
                <a:gd name="T45" fmla="*/ 53 h 75"/>
                <a:gd name="T46" fmla="*/ 36 w 48"/>
                <a:gd name="T47" fmla="*/ 39 h 75"/>
                <a:gd name="T48" fmla="*/ 31 w 48"/>
                <a:gd name="T49" fmla="*/ 29 h 75"/>
                <a:gd name="T50" fmla="*/ 22 w 48"/>
                <a:gd name="T51" fmla="*/ 21 h 75"/>
                <a:gd name="T52" fmla="*/ 22 w 48"/>
                <a:gd name="T53" fmla="*/ 21 h 75"/>
                <a:gd name="T54" fmla="*/ 17 w 48"/>
                <a:gd name="T55" fmla="*/ 15 h 75"/>
                <a:gd name="T56" fmla="*/ 10 w 48"/>
                <a:gd name="T57" fmla="*/ 12 h 75"/>
                <a:gd name="T58" fmla="*/ 5 w 48"/>
                <a:gd name="T59" fmla="*/ 10 h 75"/>
                <a:gd name="T60" fmla="*/ 5 w 48"/>
                <a:gd name="T61" fmla="*/ 10 h 75"/>
                <a:gd name="T62" fmla="*/ 0 w 48"/>
                <a:gd name="T63" fmla="*/ 9 h 75"/>
                <a:gd name="T64" fmla="*/ 0 w 48"/>
                <a:gd name="T65" fmla="*/ 5 h 75"/>
                <a:gd name="T66" fmla="*/ 0 w 48"/>
                <a:gd name="T67" fmla="*/ 5 h 75"/>
                <a:gd name="T68" fmla="*/ 0 w 48"/>
                <a:gd name="T69" fmla="*/ 5 h 75"/>
                <a:gd name="T70" fmla="*/ 0 w 48"/>
                <a:gd name="T71"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75">
                  <a:moveTo>
                    <a:pt x="0" y="5"/>
                  </a:moveTo>
                  <a:lnTo>
                    <a:pt x="0" y="5"/>
                  </a:lnTo>
                  <a:lnTo>
                    <a:pt x="2" y="2"/>
                  </a:lnTo>
                  <a:lnTo>
                    <a:pt x="5" y="0"/>
                  </a:lnTo>
                  <a:lnTo>
                    <a:pt x="5" y="0"/>
                  </a:lnTo>
                  <a:lnTo>
                    <a:pt x="14" y="2"/>
                  </a:lnTo>
                  <a:lnTo>
                    <a:pt x="22" y="5"/>
                  </a:lnTo>
                  <a:lnTo>
                    <a:pt x="31" y="12"/>
                  </a:lnTo>
                  <a:lnTo>
                    <a:pt x="31" y="12"/>
                  </a:lnTo>
                  <a:lnTo>
                    <a:pt x="39" y="21"/>
                  </a:lnTo>
                  <a:lnTo>
                    <a:pt x="44" y="32"/>
                  </a:lnTo>
                  <a:lnTo>
                    <a:pt x="44" y="32"/>
                  </a:lnTo>
                  <a:lnTo>
                    <a:pt x="46" y="41"/>
                  </a:lnTo>
                  <a:lnTo>
                    <a:pt x="48" y="49"/>
                  </a:lnTo>
                  <a:lnTo>
                    <a:pt x="48" y="70"/>
                  </a:lnTo>
                  <a:lnTo>
                    <a:pt x="48" y="70"/>
                  </a:lnTo>
                  <a:lnTo>
                    <a:pt x="46" y="73"/>
                  </a:lnTo>
                  <a:lnTo>
                    <a:pt x="41" y="75"/>
                  </a:lnTo>
                  <a:lnTo>
                    <a:pt x="41" y="75"/>
                  </a:lnTo>
                  <a:lnTo>
                    <a:pt x="38" y="72"/>
                  </a:lnTo>
                  <a:lnTo>
                    <a:pt x="36" y="68"/>
                  </a:lnTo>
                  <a:lnTo>
                    <a:pt x="36" y="68"/>
                  </a:lnTo>
                  <a:lnTo>
                    <a:pt x="38" y="53"/>
                  </a:lnTo>
                  <a:lnTo>
                    <a:pt x="36" y="39"/>
                  </a:lnTo>
                  <a:lnTo>
                    <a:pt x="31" y="29"/>
                  </a:lnTo>
                  <a:lnTo>
                    <a:pt x="22" y="21"/>
                  </a:lnTo>
                  <a:lnTo>
                    <a:pt x="22" y="21"/>
                  </a:lnTo>
                  <a:lnTo>
                    <a:pt x="17" y="15"/>
                  </a:lnTo>
                  <a:lnTo>
                    <a:pt x="10" y="12"/>
                  </a:lnTo>
                  <a:lnTo>
                    <a:pt x="5" y="10"/>
                  </a:lnTo>
                  <a:lnTo>
                    <a:pt x="5" y="10"/>
                  </a:lnTo>
                  <a:lnTo>
                    <a:pt x="0" y="9"/>
                  </a:lnTo>
                  <a:lnTo>
                    <a:pt x="0" y="5"/>
                  </a:lnTo>
                  <a:lnTo>
                    <a:pt x="0" y="5"/>
                  </a:lnTo>
                  <a:lnTo>
                    <a:pt x="0" y="5"/>
                  </a:lnTo>
                  <a:lnTo>
                    <a:pt x="0" y="5"/>
                  </a:lnTo>
                  <a:close/>
                </a:path>
              </a:pathLst>
            </a:custGeom>
            <a:solidFill>
              <a:srgbClr val="749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p:cNvSpPr>
            <p:nvPr userDrawn="1"/>
          </p:nvSpPr>
          <p:spPr bwMode="auto">
            <a:xfrm>
              <a:off x="5856288" y="5014916"/>
              <a:ext cx="34925" cy="47625"/>
            </a:xfrm>
            <a:custGeom>
              <a:avLst/>
              <a:gdLst>
                <a:gd name="T0" fmla="*/ 18 w 22"/>
                <a:gd name="T1" fmla="*/ 20 h 30"/>
                <a:gd name="T2" fmla="*/ 18 w 22"/>
                <a:gd name="T3" fmla="*/ 20 h 30"/>
                <a:gd name="T4" fmla="*/ 15 w 22"/>
                <a:gd name="T5" fmla="*/ 25 h 30"/>
                <a:gd name="T6" fmla="*/ 10 w 22"/>
                <a:gd name="T7" fmla="*/ 29 h 30"/>
                <a:gd name="T8" fmla="*/ 5 w 22"/>
                <a:gd name="T9" fmla="*/ 30 h 30"/>
                <a:gd name="T10" fmla="*/ 1 w 22"/>
                <a:gd name="T11" fmla="*/ 30 h 30"/>
                <a:gd name="T12" fmla="*/ 1 w 22"/>
                <a:gd name="T13" fmla="*/ 30 h 30"/>
                <a:gd name="T14" fmla="*/ 0 w 22"/>
                <a:gd name="T15" fmla="*/ 27 h 30"/>
                <a:gd name="T16" fmla="*/ 0 w 22"/>
                <a:gd name="T17" fmla="*/ 22 h 30"/>
                <a:gd name="T18" fmla="*/ 1 w 22"/>
                <a:gd name="T19" fmla="*/ 17 h 30"/>
                <a:gd name="T20" fmla="*/ 5 w 22"/>
                <a:gd name="T21" fmla="*/ 10 h 30"/>
                <a:gd name="T22" fmla="*/ 5 w 22"/>
                <a:gd name="T23" fmla="*/ 10 h 30"/>
                <a:gd name="T24" fmla="*/ 10 w 22"/>
                <a:gd name="T25" fmla="*/ 5 h 30"/>
                <a:gd name="T26" fmla="*/ 15 w 22"/>
                <a:gd name="T27" fmla="*/ 2 h 30"/>
                <a:gd name="T28" fmla="*/ 22 w 22"/>
                <a:gd name="T29" fmla="*/ 0 h 30"/>
                <a:gd name="T30" fmla="*/ 22 w 22"/>
                <a:gd name="T31" fmla="*/ 0 h 30"/>
                <a:gd name="T32" fmla="*/ 22 w 22"/>
                <a:gd name="T33" fmla="*/ 7 h 30"/>
                <a:gd name="T34" fmla="*/ 22 w 22"/>
                <a:gd name="T35" fmla="*/ 13 h 30"/>
                <a:gd name="T36" fmla="*/ 18 w 22"/>
                <a:gd name="T37" fmla="*/ 20 h 30"/>
                <a:gd name="T38" fmla="*/ 18 w 22"/>
                <a:gd name="T39"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0">
                  <a:moveTo>
                    <a:pt x="18" y="20"/>
                  </a:moveTo>
                  <a:lnTo>
                    <a:pt x="18" y="20"/>
                  </a:lnTo>
                  <a:lnTo>
                    <a:pt x="15" y="25"/>
                  </a:lnTo>
                  <a:lnTo>
                    <a:pt x="10" y="29"/>
                  </a:lnTo>
                  <a:lnTo>
                    <a:pt x="5" y="30"/>
                  </a:lnTo>
                  <a:lnTo>
                    <a:pt x="1" y="30"/>
                  </a:lnTo>
                  <a:lnTo>
                    <a:pt x="1" y="30"/>
                  </a:lnTo>
                  <a:lnTo>
                    <a:pt x="0" y="27"/>
                  </a:lnTo>
                  <a:lnTo>
                    <a:pt x="0" y="22"/>
                  </a:lnTo>
                  <a:lnTo>
                    <a:pt x="1" y="17"/>
                  </a:lnTo>
                  <a:lnTo>
                    <a:pt x="5" y="10"/>
                  </a:lnTo>
                  <a:lnTo>
                    <a:pt x="5" y="10"/>
                  </a:lnTo>
                  <a:lnTo>
                    <a:pt x="10" y="5"/>
                  </a:lnTo>
                  <a:lnTo>
                    <a:pt x="15" y="2"/>
                  </a:lnTo>
                  <a:lnTo>
                    <a:pt x="22" y="0"/>
                  </a:lnTo>
                  <a:lnTo>
                    <a:pt x="22" y="0"/>
                  </a:lnTo>
                  <a:lnTo>
                    <a:pt x="22" y="7"/>
                  </a:lnTo>
                  <a:lnTo>
                    <a:pt x="22" y="13"/>
                  </a:lnTo>
                  <a:lnTo>
                    <a:pt x="18" y="20"/>
                  </a:lnTo>
                  <a:lnTo>
                    <a:pt x="18" y="20"/>
                  </a:lnTo>
                  <a:close/>
                </a:path>
              </a:pathLst>
            </a:custGeom>
            <a:solidFill>
              <a:srgbClr val="749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תמונה 16"/>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487446" y="6365981"/>
            <a:ext cx="2220034" cy="355495"/>
          </a:xfrm>
          <a:prstGeom prst="rect">
            <a:avLst/>
          </a:prstGeom>
        </p:spPr>
      </p:pic>
    </p:spTree>
    <p:extLst>
      <p:ext uri="{BB962C8B-B14F-4D97-AF65-F5344CB8AC3E}">
        <p14:creationId xmlns:p14="http://schemas.microsoft.com/office/powerpoint/2010/main" val="1593308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35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czWdzIfAp-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995765" y="2029523"/>
            <a:ext cx="5508897" cy="1076206"/>
          </a:xfrm>
        </p:spPr>
        <p:txBody>
          <a:bodyPr/>
          <a:lstStyle/>
          <a:p>
            <a:r>
              <a:rPr lang="he-IL" dirty="0" smtClean="0"/>
              <a:t>שפת הסימונים</a:t>
            </a:r>
            <a:endParaRPr lang="en-US" dirty="0"/>
          </a:p>
        </p:txBody>
      </p:sp>
      <p:sp>
        <p:nvSpPr>
          <p:cNvPr id="3" name="כותרת משנה 2"/>
          <p:cNvSpPr>
            <a:spLocks noGrp="1"/>
          </p:cNvSpPr>
          <p:nvPr>
            <p:ph type="subTitle" idx="1"/>
          </p:nvPr>
        </p:nvSpPr>
        <p:spPr>
          <a:xfrm>
            <a:off x="2585026" y="3018263"/>
            <a:ext cx="5919636" cy="951571"/>
          </a:xfrm>
        </p:spPr>
        <p:txBody>
          <a:bodyPr/>
          <a:lstStyle/>
          <a:p>
            <a:r>
              <a:rPr lang="he-IL" dirty="0" smtClean="0"/>
              <a:t>להבין את סימוני המזון על גבי האריזות</a:t>
            </a:r>
            <a:endParaRPr lang="en-US" dirty="0"/>
          </a:p>
        </p:txBody>
      </p:sp>
    </p:spTree>
    <p:extLst>
      <p:ext uri="{BB962C8B-B14F-4D97-AF65-F5344CB8AC3E}">
        <p14:creationId xmlns:p14="http://schemas.microsoft.com/office/powerpoint/2010/main" val="3227863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 אומרים האיורים? – סיכום ביניים</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smtClean="0"/>
              <a:t>ניתן להציג את אותו המידע בדרכים שונות.</a:t>
            </a:r>
          </a:p>
          <a:p>
            <a:r>
              <a:rPr lang="he-IL" sz="2000" dirty="0" smtClean="0"/>
              <a:t>מידע מילולי יכול להיות מפורט יותר.</a:t>
            </a:r>
          </a:p>
          <a:p>
            <a:r>
              <a:rPr lang="he-IL" sz="2000" dirty="0" smtClean="0"/>
              <a:t>מידע באיור הוא בולט וקליט יותר, ומובן לדוברי שפות שונות.</a:t>
            </a:r>
          </a:p>
        </p:txBody>
      </p:sp>
      <p:grpSp>
        <p:nvGrpSpPr>
          <p:cNvPr id="18" name="קבוצה 17"/>
          <p:cNvGrpSpPr/>
          <p:nvPr/>
        </p:nvGrpSpPr>
        <p:grpSpPr>
          <a:xfrm>
            <a:off x="5471997" y="2849922"/>
            <a:ext cx="2365200" cy="2365200"/>
            <a:chOff x="5696577" y="2892792"/>
            <a:chExt cx="2365200" cy="2365200"/>
          </a:xfrm>
        </p:grpSpPr>
        <p:sp>
          <p:nvSpPr>
            <p:cNvPr id="19" name="אליפסה 18"/>
            <p:cNvSpPr/>
            <p:nvPr/>
          </p:nvSpPr>
          <p:spPr>
            <a:xfrm>
              <a:off x="5696577" y="2892792"/>
              <a:ext cx="2365200" cy="2365200"/>
            </a:xfrm>
            <a:prstGeom prst="ellipse">
              <a:avLst/>
            </a:prstGeom>
            <a:solidFill>
              <a:srgbClr val="76469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b="1" dirty="0">
                <a:solidFill>
                  <a:schemeClr val="bg1"/>
                </a:solidFill>
              </a:endParaRPr>
            </a:p>
          </p:txBody>
        </p:sp>
        <p:sp>
          <p:nvSpPr>
            <p:cNvPr id="20" name="מלבן 19"/>
            <p:cNvSpPr/>
            <p:nvPr/>
          </p:nvSpPr>
          <p:spPr>
            <a:xfrm>
              <a:off x="6091942" y="4120444"/>
              <a:ext cx="1574470" cy="769441"/>
            </a:xfrm>
            <a:prstGeom prst="rect">
              <a:avLst/>
            </a:prstGeom>
            <a:noFill/>
          </p:spPr>
          <p:txBody>
            <a:bodyPr wrap="none" lIns="91440" tIns="45720" rIns="91440" bIns="45720">
              <a:spAutoFit/>
            </a:bodyPr>
            <a:lstStyle/>
            <a:p>
              <a:pPr algn="ctr"/>
              <a:r>
                <a:rPr lang="he-IL"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 </a:t>
              </a:r>
              <a:r>
                <a:rPr lang="he-IL"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מטר</a:t>
              </a:r>
              <a:endParaRPr lang="he-IL"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1" name="מלבן 20"/>
            <p:cNvSpPr/>
            <p:nvPr/>
          </p:nvSpPr>
          <p:spPr>
            <a:xfrm>
              <a:off x="5821509" y="3353499"/>
              <a:ext cx="2115336" cy="1015663"/>
            </a:xfrm>
            <a:prstGeom prst="rect">
              <a:avLst/>
            </a:prstGeom>
            <a:noFill/>
          </p:spPr>
          <p:txBody>
            <a:bodyPr wrap="square" lIns="91440" tIns="45720" rIns="91440" bIns="45720">
              <a:spAutoFit/>
            </a:bodyPr>
            <a:lstStyle/>
            <a:p>
              <a:pPr algn="ctr"/>
              <a:r>
                <a:rPr lang="he-IL" sz="2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על-פי הנחיות משרד הבריאות, יש לשמור מרחק</a:t>
              </a:r>
              <a:endParaRPr lang="he-IL"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22" name="קבוצה 21"/>
          <p:cNvGrpSpPr/>
          <p:nvPr/>
        </p:nvGrpSpPr>
        <p:grpSpPr>
          <a:xfrm>
            <a:off x="2004025" y="2849922"/>
            <a:ext cx="2365200" cy="2365200"/>
            <a:chOff x="1733612" y="2892792"/>
            <a:chExt cx="2365200" cy="2365200"/>
          </a:xfrm>
        </p:grpSpPr>
        <p:sp>
          <p:nvSpPr>
            <p:cNvPr id="23" name="אליפסה 22"/>
            <p:cNvSpPr/>
            <p:nvPr/>
          </p:nvSpPr>
          <p:spPr>
            <a:xfrm>
              <a:off x="1733612" y="2892792"/>
              <a:ext cx="2365200" cy="2365200"/>
            </a:xfrm>
            <a:prstGeom prst="ellipse">
              <a:avLst/>
            </a:prstGeom>
            <a:solidFill>
              <a:srgbClr val="76469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b="1" dirty="0">
                <a:solidFill>
                  <a:schemeClr val="bg1"/>
                </a:solidFill>
              </a:endParaRPr>
            </a:p>
          </p:txBody>
        </p:sp>
        <p:grpSp>
          <p:nvGrpSpPr>
            <p:cNvPr id="24" name="קבוצה 23"/>
            <p:cNvGrpSpPr/>
            <p:nvPr/>
          </p:nvGrpSpPr>
          <p:grpSpPr>
            <a:xfrm>
              <a:off x="2061889" y="3663610"/>
              <a:ext cx="346764" cy="823564"/>
              <a:chOff x="1558858" y="3719655"/>
              <a:chExt cx="374597" cy="889667"/>
            </a:xfrm>
            <a:solidFill>
              <a:schemeClr val="bg1"/>
            </a:solidFill>
          </p:grpSpPr>
          <p:sp>
            <p:nvSpPr>
              <p:cNvPr id="34" name="Freeform 19"/>
              <p:cNvSpPr>
                <a:spLocks noEditPoints="1"/>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 name="T76" fmla="*/ 224 w 224"/>
                  <a:gd name="T77" fmla="*/ 112 h 224"/>
                  <a:gd name="T78" fmla="*/ 224 w 224"/>
                  <a:gd name="T7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close/>
                    <a:moveTo>
                      <a:pt x="224" y="112"/>
                    </a:moveTo>
                    <a:lnTo>
                      <a:pt x="224" y="112"/>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5" name="Freeform 20"/>
              <p:cNvSpPr>
                <a:spLocks/>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path>
                </a:pathLst>
              </a:cu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36" name="Line 21"/>
              <p:cNvSpPr>
                <a:spLocks noChangeShapeType="1"/>
              </p:cNvSpPr>
              <p:nvPr/>
            </p:nvSpPr>
            <p:spPr bwMode="auto">
              <a:xfrm>
                <a:off x="1819738" y="3794574"/>
                <a:ext cx="0" cy="0"/>
              </a:xfrm>
              <a:prstGeom prst="line">
                <a:avLst/>
              </a:pr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37" name="Freeform 22"/>
              <p:cNvSpPr>
                <a:spLocks noEditPoints="1"/>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close/>
                    <a:moveTo>
                      <a:pt x="318" y="4"/>
                    </a:moveTo>
                    <a:lnTo>
                      <a:pt x="318" y="4"/>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8" name="Freeform 23"/>
              <p:cNvSpPr>
                <a:spLocks/>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path>
                </a:pathLst>
              </a:cu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39" name="Line 24"/>
              <p:cNvSpPr>
                <a:spLocks noChangeShapeType="1"/>
              </p:cNvSpPr>
              <p:nvPr/>
            </p:nvSpPr>
            <p:spPr bwMode="auto">
              <a:xfrm>
                <a:off x="1771575" y="3905616"/>
                <a:ext cx="0" cy="0"/>
              </a:xfrm>
              <a:prstGeom prst="line">
                <a:avLst/>
              </a:pr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grpSp>
        <p:grpSp>
          <p:nvGrpSpPr>
            <p:cNvPr id="25" name="קבוצה 24"/>
            <p:cNvGrpSpPr/>
            <p:nvPr/>
          </p:nvGrpSpPr>
          <p:grpSpPr>
            <a:xfrm>
              <a:off x="3434841" y="3663610"/>
              <a:ext cx="346764" cy="823564"/>
              <a:chOff x="1558858" y="3719655"/>
              <a:chExt cx="374597" cy="889667"/>
            </a:xfrm>
            <a:solidFill>
              <a:schemeClr val="bg1"/>
            </a:solidFill>
          </p:grpSpPr>
          <p:sp>
            <p:nvSpPr>
              <p:cNvPr id="28" name="Freeform 19"/>
              <p:cNvSpPr>
                <a:spLocks noEditPoints="1"/>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 name="T76" fmla="*/ 224 w 224"/>
                  <a:gd name="T77" fmla="*/ 112 h 224"/>
                  <a:gd name="T78" fmla="*/ 224 w 224"/>
                  <a:gd name="T7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close/>
                    <a:moveTo>
                      <a:pt x="224" y="112"/>
                    </a:moveTo>
                    <a:lnTo>
                      <a:pt x="224" y="112"/>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9" name="Freeform 20"/>
              <p:cNvSpPr>
                <a:spLocks/>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path>
                </a:pathLst>
              </a:cu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30" name="Line 21"/>
              <p:cNvSpPr>
                <a:spLocks noChangeShapeType="1"/>
              </p:cNvSpPr>
              <p:nvPr/>
            </p:nvSpPr>
            <p:spPr bwMode="auto">
              <a:xfrm>
                <a:off x="1819738" y="3794574"/>
                <a:ext cx="0" cy="0"/>
              </a:xfrm>
              <a:prstGeom prst="line">
                <a:avLst/>
              </a:pr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31" name="Freeform 22"/>
              <p:cNvSpPr>
                <a:spLocks noEditPoints="1"/>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close/>
                    <a:moveTo>
                      <a:pt x="318" y="4"/>
                    </a:moveTo>
                    <a:lnTo>
                      <a:pt x="318" y="4"/>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2" name="Freeform 23"/>
              <p:cNvSpPr>
                <a:spLocks/>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path>
                </a:pathLst>
              </a:cu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33" name="Line 24"/>
              <p:cNvSpPr>
                <a:spLocks noChangeShapeType="1"/>
              </p:cNvSpPr>
              <p:nvPr/>
            </p:nvSpPr>
            <p:spPr bwMode="auto">
              <a:xfrm>
                <a:off x="1771575" y="3905616"/>
                <a:ext cx="0" cy="0"/>
              </a:xfrm>
              <a:prstGeom prst="line">
                <a:avLst/>
              </a:pr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grpSp>
        <p:sp>
          <p:nvSpPr>
            <p:cNvPr id="26" name="מלבן 25"/>
            <p:cNvSpPr/>
            <p:nvPr/>
          </p:nvSpPr>
          <p:spPr>
            <a:xfrm>
              <a:off x="2461256" y="3698560"/>
              <a:ext cx="923651" cy="461665"/>
            </a:xfrm>
            <a:prstGeom prst="rect">
              <a:avLst/>
            </a:prstGeom>
            <a:noFill/>
          </p:spPr>
          <p:txBody>
            <a:bodyPr wrap="none" lIns="91440" tIns="45720" rIns="91440" bIns="45720">
              <a:spAutoFit/>
            </a:bodyPr>
            <a:lstStyle/>
            <a:p>
              <a:pPr algn="ctr"/>
              <a:r>
                <a:rPr lang="he-IL"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 </a:t>
              </a:r>
              <a:r>
                <a:rPr lang="he-IL"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מטר</a:t>
              </a:r>
              <a:endParaRPr lang="he-IL"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7" name="חץ שמאלה-ימינה 26"/>
            <p:cNvSpPr/>
            <p:nvPr/>
          </p:nvSpPr>
          <p:spPr>
            <a:xfrm>
              <a:off x="2498751" y="4148557"/>
              <a:ext cx="848661" cy="251670"/>
            </a:xfrm>
            <a:prstGeom prst="leftRightArrow">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870390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שפת הסימונים – פעילות בקבוצות</a:t>
            </a:r>
            <a:endParaRPr lang="en-US" dirty="0"/>
          </a:p>
        </p:txBody>
      </p:sp>
      <p:sp>
        <p:nvSpPr>
          <p:cNvPr id="3" name="מציין מיקום תוכן 2"/>
          <p:cNvSpPr>
            <a:spLocks noGrp="1"/>
          </p:cNvSpPr>
          <p:nvPr>
            <p:ph idx="1"/>
          </p:nvPr>
        </p:nvSpPr>
        <p:spPr>
          <a:xfrm>
            <a:off x="1054100" y="1460498"/>
            <a:ext cx="7461250" cy="3966907"/>
          </a:xfrm>
        </p:spPr>
        <p:txBody>
          <a:bodyPr>
            <a:normAutofit/>
          </a:bodyPr>
          <a:lstStyle/>
          <a:p>
            <a:pPr marL="0" indent="0">
              <a:buNone/>
            </a:pPr>
            <a:r>
              <a:rPr lang="he-IL" sz="2000" dirty="0" smtClean="0"/>
              <a:t>הסתכלו על אריזות המזון שבכיתה.</a:t>
            </a:r>
          </a:p>
          <a:p>
            <a:pPr marL="0" indent="0">
              <a:buNone/>
            </a:pPr>
            <a:r>
              <a:rPr lang="he-IL" sz="2000" dirty="0" smtClean="0"/>
              <a:t>חפשו על האריזות כמה שיותר סוגים של סימונים המאפשרים לדעת מה מכיל המזון ועד כמה הוא בריא.</a:t>
            </a:r>
            <a:endParaRPr lang="he-IL" sz="2000" dirty="0"/>
          </a:p>
          <a:p>
            <a:pPr marL="0" indent="0">
              <a:buNone/>
            </a:pPr>
            <a:r>
              <a:rPr lang="he-IL" sz="1800" dirty="0" err="1" smtClean="0"/>
              <a:t>זיכרו</a:t>
            </a:r>
            <a:r>
              <a:rPr lang="he-IL" sz="1800" dirty="0"/>
              <a:t>:</a:t>
            </a:r>
            <a:r>
              <a:rPr lang="he-IL" sz="1800" dirty="0" smtClean="0"/>
              <a:t> המידע יכול להופיע במילים או באיורים.</a:t>
            </a:r>
            <a:endParaRPr lang="en-US" sz="1800" dirty="0"/>
          </a:p>
        </p:txBody>
      </p:sp>
      <p:pic>
        <p:nvPicPr>
          <p:cNvPr id="7" name="תמונה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0086" y="3834963"/>
            <a:ext cx="3087833" cy="2199066"/>
          </a:xfrm>
          <a:prstGeom prst="rect">
            <a:avLst/>
          </a:prstGeom>
        </p:spPr>
      </p:pic>
    </p:spTree>
    <p:extLst>
      <p:ext uri="{BB962C8B-B14F-4D97-AF65-F5344CB8AC3E}">
        <p14:creationId xmlns:p14="http://schemas.microsoft.com/office/powerpoint/2010/main" val="1342873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שפת הסימונים – פעילות בקבוצות</a:t>
            </a:r>
            <a:endParaRPr lang="en-US" dirty="0"/>
          </a:p>
        </p:txBody>
      </p:sp>
      <p:sp>
        <p:nvSpPr>
          <p:cNvPr id="3" name="מציין מיקום תוכן 2"/>
          <p:cNvSpPr>
            <a:spLocks noGrp="1"/>
          </p:cNvSpPr>
          <p:nvPr>
            <p:ph idx="1"/>
          </p:nvPr>
        </p:nvSpPr>
        <p:spPr>
          <a:xfrm>
            <a:off x="1021492" y="1460498"/>
            <a:ext cx="7493858" cy="3966907"/>
          </a:xfrm>
        </p:spPr>
        <p:txBody>
          <a:bodyPr>
            <a:normAutofit/>
          </a:bodyPr>
          <a:lstStyle/>
          <a:p>
            <a:pPr marL="0" indent="0">
              <a:buNone/>
            </a:pPr>
            <a:r>
              <a:rPr lang="he-IL" sz="2000" dirty="0" smtClean="0"/>
              <a:t>הסתכלו על אריזות המזון שבכיתה.</a:t>
            </a:r>
          </a:p>
          <a:p>
            <a:pPr marL="0" indent="0">
              <a:buNone/>
            </a:pPr>
            <a:r>
              <a:rPr lang="he-IL" sz="2000" dirty="0" smtClean="0"/>
              <a:t>חפשו על האריזות כמה שיותר סוגים של סימונים המאפשרים לדעת מה מכיל המזון ועד כמה הוא בריא.</a:t>
            </a:r>
            <a:endParaRPr lang="he-IL" sz="2000" dirty="0"/>
          </a:p>
          <a:p>
            <a:pPr marL="0" indent="0">
              <a:buNone/>
            </a:pPr>
            <a:r>
              <a:rPr lang="he-IL" sz="1800" dirty="0" err="1" smtClean="0"/>
              <a:t>זיכרו</a:t>
            </a:r>
            <a:r>
              <a:rPr lang="he-IL" sz="1800" dirty="0"/>
              <a:t>:</a:t>
            </a:r>
            <a:r>
              <a:rPr lang="he-IL" sz="1800" dirty="0" smtClean="0"/>
              <a:t> המידע יכול להופיע במילים או באיורים.</a:t>
            </a:r>
          </a:p>
          <a:p>
            <a:pPr marL="0" indent="0">
              <a:buNone/>
            </a:pPr>
            <a:endParaRPr lang="he-IL" sz="1800" dirty="0"/>
          </a:p>
          <a:p>
            <a:pPr marL="0" indent="0">
              <a:buNone/>
            </a:pPr>
            <a:r>
              <a:rPr lang="he-IL" sz="2000" dirty="0" smtClean="0"/>
              <a:t>איזה סימוני מזון מצאתם?</a:t>
            </a:r>
            <a:endParaRPr lang="en-US" sz="2000" dirty="0"/>
          </a:p>
        </p:txBody>
      </p:sp>
      <p:pic>
        <p:nvPicPr>
          <p:cNvPr id="8" name="תמונה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0086" y="3834963"/>
            <a:ext cx="3087833" cy="2199066"/>
          </a:xfrm>
          <a:prstGeom prst="rect">
            <a:avLst/>
          </a:prstGeom>
        </p:spPr>
      </p:pic>
    </p:spTree>
    <p:extLst>
      <p:ext uri="{BB962C8B-B14F-4D97-AF65-F5344CB8AC3E}">
        <p14:creationId xmlns:p14="http://schemas.microsoft.com/office/powerpoint/2010/main" val="1118827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מעוגל 10"/>
          <p:cNvSpPr/>
          <p:nvPr/>
        </p:nvSpPr>
        <p:spPr>
          <a:xfrm>
            <a:off x="877634" y="2346560"/>
            <a:ext cx="7886700" cy="1825709"/>
          </a:xfrm>
          <a:prstGeom prst="roundRect">
            <a:avLst/>
          </a:prstGeom>
          <a:solidFill>
            <a:schemeClr val="bg1">
              <a:lumMod val="75000"/>
              <a:alpha val="26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מעוגל 11"/>
          <p:cNvSpPr/>
          <p:nvPr/>
        </p:nvSpPr>
        <p:spPr>
          <a:xfrm>
            <a:off x="877634" y="4288608"/>
            <a:ext cx="7886700" cy="1394113"/>
          </a:xfrm>
          <a:prstGeom prst="roundRect">
            <a:avLst/>
          </a:prstGeom>
          <a:solidFill>
            <a:schemeClr val="bg1">
              <a:lumMod val="75000"/>
              <a:alpha val="26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מלבן מעוגל 9"/>
          <p:cNvSpPr/>
          <p:nvPr/>
        </p:nvSpPr>
        <p:spPr>
          <a:xfrm>
            <a:off x="877634" y="1103141"/>
            <a:ext cx="7886700" cy="1127080"/>
          </a:xfrm>
          <a:prstGeom prst="roundRect">
            <a:avLst/>
          </a:prstGeom>
          <a:solidFill>
            <a:schemeClr val="bg1">
              <a:lumMod val="75000"/>
              <a:alpha val="26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p:txBody>
          <a:bodyPr/>
          <a:lstStyle/>
          <a:p>
            <a:r>
              <a:rPr lang="he-IL" dirty="0" smtClean="0"/>
              <a:t>סימוני המזון המופיעים על האריזות</a:t>
            </a:r>
            <a:endParaRPr lang="en-US" dirty="0"/>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5566" y="2399191"/>
            <a:ext cx="2856434" cy="1718916"/>
          </a:xfrm>
          <a:prstGeom prst="rect">
            <a:avLst/>
          </a:prstGeom>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8116" y="1431497"/>
            <a:ext cx="2853883" cy="372590"/>
          </a:xfrm>
          <a:prstGeom prst="rect">
            <a:avLst/>
          </a:prstGeom>
        </p:spPr>
      </p:pic>
      <p:pic>
        <p:nvPicPr>
          <p:cNvPr id="8" name="תמונה 7"/>
          <p:cNvPicPr>
            <a:picLocks noChangeAspect="1"/>
          </p:cNvPicPr>
          <p:nvPr/>
        </p:nvPicPr>
        <p:blipFill>
          <a:blip r:embed="rId4"/>
          <a:stretch>
            <a:fillRect/>
          </a:stretch>
        </p:blipFill>
        <p:spPr>
          <a:xfrm>
            <a:off x="2133260" y="4524965"/>
            <a:ext cx="2438740" cy="905001"/>
          </a:xfrm>
          <a:prstGeom prst="rect">
            <a:avLst/>
          </a:prstGeom>
        </p:spPr>
      </p:pic>
      <p:sp>
        <p:nvSpPr>
          <p:cNvPr id="4" name="מלבן 3"/>
          <p:cNvSpPr/>
          <p:nvPr/>
        </p:nvSpPr>
        <p:spPr>
          <a:xfrm>
            <a:off x="4651539" y="4469635"/>
            <a:ext cx="3884141" cy="1015663"/>
          </a:xfrm>
          <a:prstGeom prst="rect">
            <a:avLst/>
          </a:prstGeom>
        </p:spPr>
        <p:txBody>
          <a:bodyPr wrap="square">
            <a:spAutoFit/>
          </a:bodyPr>
          <a:lstStyle/>
          <a:p>
            <a:pPr algn="r" rtl="1"/>
            <a:r>
              <a:rPr lang="he-IL" sz="2000" b="1" dirty="0"/>
              <a:t>סימון אלרגנים</a:t>
            </a:r>
            <a:r>
              <a:rPr lang="en-US" sz="2000" b="1" dirty="0"/>
              <a:t/>
            </a:r>
            <a:br>
              <a:rPr lang="en-US" sz="2000" b="1" dirty="0"/>
            </a:br>
            <a:r>
              <a:rPr lang="he-IL" sz="2000" dirty="0"/>
              <a:t>רכיבים במוצר שעלולים להזיק למי שאלרגי להם</a:t>
            </a:r>
          </a:p>
        </p:txBody>
      </p:sp>
      <p:sp>
        <p:nvSpPr>
          <p:cNvPr id="5" name="מלבן 4"/>
          <p:cNvSpPr/>
          <p:nvPr/>
        </p:nvSpPr>
        <p:spPr>
          <a:xfrm>
            <a:off x="4901512" y="2545540"/>
            <a:ext cx="3694671" cy="1015663"/>
          </a:xfrm>
          <a:prstGeom prst="rect">
            <a:avLst/>
          </a:prstGeom>
        </p:spPr>
        <p:txBody>
          <a:bodyPr wrap="square">
            <a:spAutoFit/>
          </a:bodyPr>
          <a:lstStyle/>
          <a:p>
            <a:pPr algn="r" rtl="1"/>
            <a:r>
              <a:rPr lang="he-IL" sz="2000" b="1" dirty="0"/>
              <a:t>טבלת סימון תזונתי</a:t>
            </a:r>
            <a:r>
              <a:rPr lang="en-US" sz="2000" b="1" dirty="0"/>
              <a:t/>
            </a:r>
            <a:br>
              <a:rPr lang="en-US" sz="2000" b="1" dirty="0"/>
            </a:br>
            <a:r>
              <a:rPr lang="he-IL" sz="2000" dirty="0"/>
              <a:t>ערכים מספריים המתארים את המזון ומרכיביו</a:t>
            </a:r>
          </a:p>
        </p:txBody>
      </p:sp>
      <p:sp>
        <p:nvSpPr>
          <p:cNvPr id="9" name="מלבן 8"/>
          <p:cNvSpPr/>
          <p:nvPr/>
        </p:nvSpPr>
        <p:spPr>
          <a:xfrm>
            <a:off x="3943350" y="1277574"/>
            <a:ext cx="4572000" cy="707886"/>
          </a:xfrm>
          <a:prstGeom prst="rect">
            <a:avLst/>
          </a:prstGeom>
        </p:spPr>
        <p:txBody>
          <a:bodyPr>
            <a:spAutoFit/>
          </a:bodyPr>
          <a:lstStyle/>
          <a:p>
            <a:pPr algn="r" rtl="1"/>
            <a:r>
              <a:rPr lang="he-IL" sz="2000" b="1" dirty="0"/>
              <a:t>רשימת הרכיבים</a:t>
            </a:r>
            <a:r>
              <a:rPr lang="en-US" sz="2000" b="1" dirty="0"/>
              <a:t/>
            </a:r>
            <a:br>
              <a:rPr lang="en-US" sz="2000" b="1" dirty="0"/>
            </a:br>
            <a:r>
              <a:rPr lang="he-IL" sz="2000" dirty="0"/>
              <a:t>כל הרכיבים שיש במוצר</a:t>
            </a:r>
          </a:p>
        </p:txBody>
      </p:sp>
    </p:spTree>
    <p:extLst>
      <p:ext uri="{BB962C8B-B14F-4D97-AF65-F5344CB8AC3E}">
        <p14:creationId xmlns:p14="http://schemas.microsoft.com/office/powerpoint/2010/main" val="832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מעוגל 7"/>
          <p:cNvSpPr/>
          <p:nvPr/>
        </p:nvSpPr>
        <p:spPr>
          <a:xfrm>
            <a:off x="939418" y="1460498"/>
            <a:ext cx="7886700" cy="1394113"/>
          </a:xfrm>
          <a:prstGeom prst="roundRect">
            <a:avLst/>
          </a:prstGeom>
          <a:solidFill>
            <a:srgbClr val="D52E1E">
              <a:alpha val="26000"/>
            </a:srgbClr>
          </a:solidFill>
          <a:ln>
            <a:solidFill>
              <a:srgbClr val="D52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p:txBody>
          <a:bodyPr/>
          <a:lstStyle/>
          <a:p>
            <a:r>
              <a:rPr lang="he-IL" dirty="0" smtClean="0"/>
              <a:t>סימוני המזון המופיעים על האריזות</a:t>
            </a:r>
            <a:endParaRPr lang="en-US" dirty="0"/>
          </a:p>
        </p:txBody>
      </p:sp>
      <p:sp>
        <p:nvSpPr>
          <p:cNvPr id="7" name="מלבן מעוגל 6"/>
          <p:cNvSpPr/>
          <p:nvPr/>
        </p:nvSpPr>
        <p:spPr>
          <a:xfrm>
            <a:off x="937146" y="3221831"/>
            <a:ext cx="7886700" cy="1394113"/>
          </a:xfrm>
          <a:prstGeom prst="roundRect">
            <a:avLst/>
          </a:prstGeom>
          <a:solidFill>
            <a:srgbClr val="74972C">
              <a:alpha val="26000"/>
            </a:srgbClr>
          </a:solidFill>
          <a:ln>
            <a:solidFill>
              <a:srgbClr val="749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מלבן 4"/>
          <p:cNvSpPr/>
          <p:nvPr/>
        </p:nvSpPr>
        <p:spPr>
          <a:xfrm>
            <a:off x="4571999" y="1551234"/>
            <a:ext cx="4065373" cy="923330"/>
          </a:xfrm>
          <a:prstGeom prst="rect">
            <a:avLst/>
          </a:prstGeom>
        </p:spPr>
        <p:txBody>
          <a:bodyPr wrap="square">
            <a:spAutoFit/>
          </a:bodyPr>
          <a:lstStyle/>
          <a:p>
            <a:pPr algn="r"/>
            <a:r>
              <a:rPr lang="he-IL" b="1" dirty="0"/>
              <a:t>סימונים אדומים</a:t>
            </a:r>
            <a:r>
              <a:rPr lang="en-US" b="1" dirty="0"/>
              <a:t/>
            </a:r>
            <a:br>
              <a:rPr lang="en-US" b="1" dirty="0"/>
            </a:br>
            <a:r>
              <a:rPr lang="he-IL" dirty="0"/>
              <a:t>מציינים שמרכיבים מסוימים קיימים במוצר בכמות גבוהה</a:t>
            </a:r>
          </a:p>
        </p:txBody>
      </p:sp>
      <p:sp>
        <p:nvSpPr>
          <p:cNvPr id="11" name="מלבן 10"/>
          <p:cNvSpPr/>
          <p:nvPr/>
        </p:nvSpPr>
        <p:spPr>
          <a:xfrm>
            <a:off x="4571999" y="3304010"/>
            <a:ext cx="4065373" cy="923330"/>
          </a:xfrm>
          <a:prstGeom prst="rect">
            <a:avLst/>
          </a:prstGeom>
        </p:spPr>
        <p:txBody>
          <a:bodyPr wrap="square">
            <a:spAutoFit/>
          </a:bodyPr>
          <a:lstStyle/>
          <a:p>
            <a:pPr algn="r" rtl="1"/>
            <a:endParaRPr lang="he-IL" dirty="0"/>
          </a:p>
          <a:p>
            <a:pPr algn="r" rtl="1"/>
            <a:r>
              <a:rPr lang="he-IL" b="1" dirty="0"/>
              <a:t>הסימון הירוק </a:t>
            </a:r>
            <a:r>
              <a:rPr lang="he-IL" dirty="0"/>
              <a:t>– מציין שהמוצר מתאים להמלצות התזונה של משרד הבריאות</a:t>
            </a:r>
            <a:endParaRPr lang="en-US" dirty="0"/>
          </a:p>
        </p:txBody>
      </p:sp>
      <p:pic>
        <p:nvPicPr>
          <p:cNvPr id="13" name="תמונה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7878" y="1557447"/>
            <a:ext cx="1200212" cy="1200212"/>
          </a:xfrm>
          <a:prstGeom prst="rect">
            <a:avLst/>
          </a:prstGeom>
        </p:spPr>
      </p:pic>
      <p:pic>
        <p:nvPicPr>
          <p:cNvPr id="14" name="תמונה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4958" y="1557447"/>
            <a:ext cx="1200212" cy="1200212"/>
          </a:xfrm>
          <a:prstGeom prst="rect">
            <a:avLst/>
          </a:prstGeom>
        </p:spPr>
      </p:pic>
      <p:pic>
        <p:nvPicPr>
          <p:cNvPr id="15" name="תמונה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038" y="1557447"/>
            <a:ext cx="1200212" cy="1200212"/>
          </a:xfrm>
          <a:prstGeom prst="rect">
            <a:avLst/>
          </a:prstGeom>
        </p:spPr>
      </p:pic>
      <p:pic>
        <p:nvPicPr>
          <p:cNvPr id="17" name="תמונה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3103" y="3322545"/>
            <a:ext cx="1200212" cy="1200212"/>
          </a:xfrm>
          <a:prstGeom prst="rect">
            <a:avLst/>
          </a:prstGeom>
        </p:spPr>
      </p:pic>
    </p:spTree>
    <p:extLst>
      <p:ext uri="{BB962C8B-B14F-4D97-AF65-F5344CB8AC3E}">
        <p14:creationId xmlns:p14="http://schemas.microsoft.com/office/powerpoint/2010/main" val="323623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שפת הסימונים</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smtClean="0"/>
              <a:t>איזה סוג סימון בולט וברור יותר לדעתכם? מדוע?</a:t>
            </a:r>
            <a:endParaRPr lang="en-US" sz="2000" dirty="0"/>
          </a:p>
        </p:txBody>
      </p:sp>
      <p:pic>
        <p:nvPicPr>
          <p:cNvPr id="6" name="תמונה 5"/>
          <p:cNvPicPr>
            <a:picLocks noChangeAspect="1"/>
          </p:cNvPicPr>
          <p:nvPr/>
        </p:nvPicPr>
        <p:blipFill>
          <a:blip r:embed="rId2"/>
          <a:stretch>
            <a:fillRect/>
          </a:stretch>
        </p:blipFill>
        <p:spPr>
          <a:xfrm>
            <a:off x="5357491" y="2212888"/>
            <a:ext cx="3345942" cy="2013487"/>
          </a:xfrm>
          <a:prstGeom prst="rect">
            <a:avLst/>
          </a:prstGeom>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3248" y="2212888"/>
            <a:ext cx="3345942" cy="436831"/>
          </a:xfrm>
          <a:prstGeom prst="rect">
            <a:avLst/>
          </a:prstGeom>
        </p:spPr>
      </p:pic>
      <p:pic>
        <p:nvPicPr>
          <p:cNvPr id="8" name="תמונה 7"/>
          <p:cNvPicPr>
            <a:picLocks noChangeAspect="1"/>
          </p:cNvPicPr>
          <p:nvPr/>
        </p:nvPicPr>
        <p:blipFill>
          <a:blip r:embed="rId4"/>
          <a:stretch>
            <a:fillRect/>
          </a:stretch>
        </p:blipFill>
        <p:spPr>
          <a:xfrm>
            <a:off x="2430450" y="2886325"/>
            <a:ext cx="2438740" cy="905001"/>
          </a:xfrm>
          <a:prstGeom prst="rect">
            <a:avLst/>
          </a:prstGeom>
        </p:spPr>
      </p:pic>
      <p:pic>
        <p:nvPicPr>
          <p:cNvPr id="15" name="תמונה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1591" y="4378659"/>
            <a:ext cx="1200212" cy="1200212"/>
          </a:xfrm>
          <a:prstGeom prst="rect">
            <a:avLst/>
          </a:prstGeom>
        </p:spPr>
      </p:pic>
      <p:pic>
        <p:nvPicPr>
          <p:cNvPr id="16" name="תמונה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8671" y="4378659"/>
            <a:ext cx="1200212" cy="1200212"/>
          </a:xfrm>
          <a:prstGeom prst="rect">
            <a:avLst/>
          </a:prstGeom>
        </p:spPr>
      </p:pic>
      <p:pic>
        <p:nvPicPr>
          <p:cNvPr id="17" name="תמונה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65751" y="4378659"/>
            <a:ext cx="1200212" cy="1200212"/>
          </a:xfrm>
          <a:prstGeom prst="rect">
            <a:avLst/>
          </a:prstGeom>
        </p:spPr>
      </p:pic>
      <p:pic>
        <p:nvPicPr>
          <p:cNvPr id="18" name="תמונה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13717" y="4412334"/>
            <a:ext cx="1200212" cy="1200212"/>
          </a:xfrm>
          <a:prstGeom prst="rect">
            <a:avLst/>
          </a:prstGeom>
        </p:spPr>
      </p:pic>
    </p:spTree>
    <p:extLst>
      <p:ext uri="{BB962C8B-B14F-4D97-AF65-F5344CB8AC3E}">
        <p14:creationId xmlns:p14="http://schemas.microsoft.com/office/powerpoint/2010/main" val="392309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a:t>
            </a:r>
            <a:r>
              <a:rPr lang="he-IL" dirty="0" smtClean="0"/>
              <a:t>סימוני מזון</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smtClean="0"/>
              <a:t>ענו בהצבעה על השאלות בחידון.</a:t>
            </a:r>
            <a:r>
              <a:rPr lang="en-US" sz="2000" dirty="0" smtClean="0"/>
              <a:t/>
            </a:r>
            <a:br>
              <a:rPr lang="en-US" sz="2000" dirty="0" smtClean="0"/>
            </a:br>
            <a:endParaRPr lang="he-IL" sz="2000" dirty="0" smtClean="0"/>
          </a:p>
        </p:txBody>
      </p:sp>
      <p:grpSp>
        <p:nvGrpSpPr>
          <p:cNvPr id="5" name="קבוצה 4"/>
          <p:cNvGrpSpPr/>
          <p:nvPr/>
        </p:nvGrpSpPr>
        <p:grpSpPr>
          <a:xfrm>
            <a:off x="1735167" y="2667895"/>
            <a:ext cx="6182461" cy="3562611"/>
            <a:chOff x="1735167" y="2349827"/>
            <a:chExt cx="6602862" cy="3880680"/>
          </a:xfrm>
        </p:grpSpPr>
        <p:pic>
          <p:nvPicPr>
            <p:cNvPr id="4" name="תמונה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94574" y="3575221"/>
              <a:ext cx="5962650" cy="2655286"/>
            </a:xfrm>
            <a:prstGeom prst="rect">
              <a:avLst/>
            </a:prstGeom>
            <a:noFill/>
            <a:ln>
              <a:noFill/>
            </a:ln>
          </p:spPr>
        </p:pic>
        <p:pic>
          <p:nvPicPr>
            <p:cNvPr id="8" name="Picture 2" descr="Question mark 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528278" y="2976194"/>
              <a:ext cx="1809751" cy="11980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Question mark PNG"/>
            <p:cNvPicPr>
              <a:picLocks noChangeAspect="1" noChangeArrowheads="1"/>
            </p:cNvPicPr>
            <p:nvPr/>
          </p:nvPicPr>
          <p:blipFill>
            <a:blip r:embed="rId5"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rot="20909427">
              <a:off x="1735167" y="2830589"/>
              <a:ext cx="1487503" cy="9847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Question mark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23864" y="2349827"/>
              <a:ext cx="1266151" cy="838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Question mark 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89798" y="3440287"/>
              <a:ext cx="1596135" cy="10566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Question mark 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06458" y="3285772"/>
              <a:ext cx="1561723" cy="1033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Question mark 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065081" y="2669010"/>
              <a:ext cx="1809751" cy="11980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Question mark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001365">
              <a:off x="5874832" y="2390952"/>
              <a:ext cx="1266151" cy="838192"/>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Question mark 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66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buNone/>
            </a:pPr>
            <a:r>
              <a:rPr lang="he-IL" sz="2000" dirty="0"/>
              <a:t>ברשימת הרכיבים על גבי אריזת מזון,</a:t>
            </a:r>
            <a:r>
              <a:rPr lang="en-US" sz="2000" dirty="0"/>
              <a:t/>
            </a:r>
            <a:br>
              <a:rPr lang="en-US" sz="2000" dirty="0"/>
            </a:br>
            <a:r>
              <a:rPr lang="he-IL" sz="2000" dirty="0"/>
              <a:t>קמח וסוכר יופיעו תמיד לפני מלח ותבלינים.</a:t>
            </a:r>
          </a:p>
          <a:p>
            <a:pPr marL="0" indent="0">
              <a:buNone/>
            </a:pPr>
            <a:endParaRPr lang="en-US" sz="2000" dirty="0"/>
          </a:p>
        </p:txBody>
      </p:sp>
      <p:sp>
        <p:nvSpPr>
          <p:cNvPr id="2" name="כותרת 1"/>
          <p:cNvSpPr>
            <a:spLocks noGrp="1"/>
          </p:cNvSpPr>
          <p:nvPr>
            <p:ph type="title"/>
          </p:nvPr>
        </p:nvSpPr>
        <p:spPr/>
        <p:txBody>
          <a:bodyPr/>
          <a:lstStyle/>
          <a:p>
            <a:r>
              <a:rPr lang="he-IL" dirty="0"/>
              <a:t>חידון </a:t>
            </a:r>
            <a:r>
              <a:rPr lang="he-IL" dirty="0" smtClean="0"/>
              <a:t>סימוני מזון</a:t>
            </a:r>
            <a:endParaRPr lang="en-US" dirty="0"/>
          </a:p>
        </p:txBody>
      </p:sp>
      <p:grpSp>
        <p:nvGrpSpPr>
          <p:cNvPr id="16" name="קבוצה 15"/>
          <p:cNvGrpSpPr/>
          <p:nvPr/>
        </p:nvGrpSpPr>
        <p:grpSpPr>
          <a:xfrm>
            <a:off x="2791325" y="397090"/>
            <a:ext cx="1780675" cy="1316380"/>
            <a:chOff x="2791325" y="397090"/>
            <a:chExt cx="1780675" cy="1316380"/>
          </a:xfrm>
        </p:grpSpPr>
        <p:sp>
          <p:nvSpPr>
            <p:cNvPr id="13" name="הסבר אליפטי 12"/>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2848991" y="853240"/>
              <a:ext cx="1620957" cy="369332"/>
            </a:xfrm>
            <a:prstGeom prst="rect">
              <a:avLst/>
            </a:prstGeom>
          </p:spPr>
          <p:txBody>
            <a:bodyPr wrap="none">
              <a:spAutoFit/>
            </a:bodyPr>
            <a:lstStyle/>
            <a:p>
              <a:r>
                <a:rPr lang="he-IL" b="1" dirty="0">
                  <a:solidFill>
                    <a:schemeClr val="bg1"/>
                  </a:solidFill>
                </a:rPr>
                <a:t>נכון או לא נכון?</a:t>
              </a:r>
              <a:endParaRPr lang="en-US" b="1" dirty="0">
                <a:solidFill>
                  <a:schemeClr val="bg1"/>
                </a:solidFill>
              </a:endParaRPr>
            </a:p>
          </p:txBody>
        </p:sp>
      </p:grpSp>
      <p:pic>
        <p:nvPicPr>
          <p:cNvPr id="18"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pic>
        <p:nvPicPr>
          <p:cNvPr id="14" name="תמונה 1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01946" y="2765213"/>
            <a:ext cx="2842054" cy="1890584"/>
          </a:xfrm>
          <a:prstGeom prst="rect">
            <a:avLst/>
          </a:prstGeom>
        </p:spPr>
      </p:pic>
      <p:pic>
        <p:nvPicPr>
          <p:cNvPr id="17" name="תמונה 1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5381" y="2541902"/>
            <a:ext cx="3482340" cy="2331720"/>
          </a:xfrm>
          <a:prstGeom prst="rect">
            <a:avLst/>
          </a:prstGeom>
        </p:spPr>
      </p:pic>
      <p:pic>
        <p:nvPicPr>
          <p:cNvPr id="19" name="תמונה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0067" y="2628266"/>
            <a:ext cx="2389839" cy="2377646"/>
          </a:xfrm>
          <a:prstGeom prst="rect">
            <a:avLst/>
          </a:prstGeom>
        </p:spPr>
      </p:pic>
    </p:spTree>
    <p:extLst>
      <p:ext uri="{BB962C8B-B14F-4D97-AF65-F5344CB8AC3E}">
        <p14:creationId xmlns:p14="http://schemas.microsoft.com/office/powerpoint/2010/main" val="176488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a:t>ברשימת הרכיבים על גבי אריזת מזון,</a:t>
            </a:r>
            <a:r>
              <a:rPr lang="en-US" sz="2000" dirty="0"/>
              <a:t/>
            </a:r>
            <a:br>
              <a:rPr lang="en-US" sz="2000" dirty="0"/>
            </a:br>
            <a:r>
              <a:rPr lang="he-IL" sz="2000" dirty="0"/>
              <a:t>קמח וסוכר יופיעו תמיד לפני מלח ותבלינים.</a:t>
            </a:r>
          </a:p>
          <a:p>
            <a:pPr marL="0" indent="0">
              <a:buNone/>
            </a:pPr>
            <a:endParaRPr lang="en-US" sz="2000" dirty="0"/>
          </a:p>
        </p:txBody>
      </p:sp>
      <p:sp>
        <p:nvSpPr>
          <p:cNvPr id="5" name="מלבן 4"/>
          <p:cNvSpPr/>
          <p:nvPr/>
        </p:nvSpPr>
        <p:spPr>
          <a:xfrm>
            <a:off x="999744" y="4091067"/>
            <a:ext cx="7515606" cy="1631216"/>
          </a:xfrm>
          <a:prstGeom prst="rect">
            <a:avLst/>
          </a:prstGeom>
        </p:spPr>
        <p:txBody>
          <a:bodyPr wrap="square">
            <a:spAutoFit/>
          </a:bodyPr>
          <a:lstStyle/>
          <a:p>
            <a:pPr algn="r" rtl="1"/>
            <a:r>
              <a:rPr lang="he-IL" sz="2800" b="1" dirty="0">
                <a:solidFill>
                  <a:schemeClr val="bg1">
                    <a:lumMod val="50000"/>
                  </a:schemeClr>
                </a:solidFill>
              </a:rPr>
              <a:t>תשובה: </a:t>
            </a:r>
            <a:r>
              <a:rPr lang="he-IL" sz="2800" b="1" dirty="0">
                <a:solidFill>
                  <a:srgbClr val="D52E1E"/>
                </a:solidFill>
              </a:rPr>
              <a:t>לא </a:t>
            </a:r>
            <a:r>
              <a:rPr lang="he-IL" sz="2800" b="1" dirty="0" smtClean="0">
                <a:solidFill>
                  <a:srgbClr val="D52E1E"/>
                </a:solidFill>
              </a:rPr>
              <a:t>נכון</a:t>
            </a:r>
            <a:endParaRPr lang="he-IL" b="1" dirty="0" smtClean="0">
              <a:solidFill>
                <a:srgbClr val="D52E1E"/>
              </a:solidFill>
            </a:endParaRPr>
          </a:p>
          <a:p>
            <a:pPr algn="r" rtl="1"/>
            <a:r>
              <a:rPr lang="he-IL" sz="2400" dirty="0" smtClean="0"/>
              <a:t>סדר </a:t>
            </a:r>
            <a:r>
              <a:rPr lang="he-IL" sz="2400" dirty="0"/>
              <a:t>הרכיבים ברשימה נקבע על פי הכמות שלהם במוצר המזון:</a:t>
            </a:r>
            <a:r>
              <a:rPr lang="en-US" sz="2400" dirty="0"/>
              <a:t/>
            </a:r>
            <a:br>
              <a:rPr lang="en-US" sz="2400" dirty="0"/>
            </a:br>
            <a:r>
              <a:rPr lang="he-IL" sz="2400" dirty="0"/>
              <a:t>הרכיב שכמותו במוצר היא הגדולה ביותר יופיע ראשון ברשימת הרכיבים, והמרכיב שכמותו היא הקטנה ביותר יופיע אחרון.</a:t>
            </a:r>
            <a:endParaRPr lang="en-US" sz="2400" dirty="0"/>
          </a:p>
        </p:txBody>
      </p:sp>
      <p:pic>
        <p:nvPicPr>
          <p:cNvPr id="13"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קבוצה 15"/>
          <p:cNvGrpSpPr/>
          <p:nvPr/>
        </p:nvGrpSpPr>
        <p:grpSpPr>
          <a:xfrm>
            <a:off x="2141837" y="2442414"/>
            <a:ext cx="5579191" cy="1719702"/>
            <a:chOff x="1150067" y="2541902"/>
            <a:chExt cx="7993933" cy="2464010"/>
          </a:xfrm>
        </p:grpSpPr>
        <p:pic>
          <p:nvPicPr>
            <p:cNvPr id="17" name="תמונה 1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01946" y="2765213"/>
              <a:ext cx="2842054" cy="1890584"/>
            </a:xfrm>
            <a:prstGeom prst="rect">
              <a:avLst/>
            </a:prstGeom>
          </p:spPr>
        </p:pic>
        <p:pic>
          <p:nvPicPr>
            <p:cNvPr id="18" name="תמונה 1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5381" y="2541902"/>
              <a:ext cx="3482340" cy="2331720"/>
            </a:xfrm>
            <a:prstGeom prst="rect">
              <a:avLst/>
            </a:prstGeom>
          </p:spPr>
        </p:pic>
        <p:pic>
          <p:nvPicPr>
            <p:cNvPr id="19" name="תמונה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0067" y="2628266"/>
              <a:ext cx="2389839" cy="2377646"/>
            </a:xfrm>
            <a:prstGeom prst="rect">
              <a:avLst/>
            </a:prstGeom>
          </p:spPr>
        </p:pic>
      </p:grpSp>
    </p:spTree>
    <p:extLst>
      <p:ext uri="{BB962C8B-B14F-4D97-AF65-F5344CB8AC3E}">
        <p14:creationId xmlns:p14="http://schemas.microsoft.com/office/powerpoint/2010/main" val="163743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1268627" y="1460498"/>
            <a:ext cx="7246723" cy="3966907"/>
          </a:xfrm>
        </p:spPr>
        <p:txBody>
          <a:bodyPr>
            <a:normAutofit/>
          </a:bodyPr>
          <a:lstStyle/>
          <a:p>
            <a:pPr marL="0" indent="0">
              <a:buNone/>
            </a:pPr>
            <a:r>
              <a:rPr lang="he-IL" sz="2000" dirty="0"/>
              <a:t>לפי טבלת הסימון התזונתי שבתמונה,</a:t>
            </a:r>
            <a:r>
              <a:rPr lang="en-US" sz="2000" dirty="0"/>
              <a:t/>
            </a:r>
            <a:br>
              <a:rPr lang="en-US" sz="2000" dirty="0"/>
            </a:br>
            <a:r>
              <a:rPr lang="he-IL" sz="2000" dirty="0"/>
              <a:t>מוצר המזון מכיל יותר נתרן מאשר סוכר</a:t>
            </a:r>
            <a:r>
              <a:rPr lang="he-IL" sz="2000" dirty="0" smtClean="0"/>
              <a:t>.</a:t>
            </a:r>
          </a:p>
          <a:p>
            <a:pPr marL="0" indent="0">
              <a:buNone/>
            </a:pPr>
            <a:endParaRPr lang="en-US" sz="2000" dirty="0"/>
          </a:p>
        </p:txBody>
      </p:sp>
      <p:pic>
        <p:nvPicPr>
          <p:cNvPr id="5" name="תמונה 4"/>
          <p:cNvPicPr>
            <a:picLocks noChangeAspect="1"/>
          </p:cNvPicPr>
          <p:nvPr/>
        </p:nvPicPr>
        <p:blipFill>
          <a:blip r:embed="rId2"/>
          <a:stretch>
            <a:fillRect/>
          </a:stretch>
        </p:blipFill>
        <p:spPr>
          <a:xfrm>
            <a:off x="2791325" y="2789110"/>
            <a:ext cx="4174998" cy="2512388"/>
          </a:xfrm>
          <a:prstGeom prst="rect">
            <a:avLst/>
          </a:prstGeom>
        </p:spPr>
      </p:pic>
      <p:grpSp>
        <p:nvGrpSpPr>
          <p:cNvPr id="6" name="קבוצה 5"/>
          <p:cNvGrpSpPr/>
          <p:nvPr/>
        </p:nvGrpSpPr>
        <p:grpSpPr>
          <a:xfrm>
            <a:off x="2791325" y="397090"/>
            <a:ext cx="1780675" cy="1316380"/>
            <a:chOff x="2791325" y="397090"/>
            <a:chExt cx="1780675" cy="1316380"/>
          </a:xfrm>
        </p:grpSpPr>
        <p:sp>
          <p:nvSpPr>
            <p:cNvPr id="7" name="הסבר אליפטי 6"/>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848991" y="853240"/>
              <a:ext cx="1620957" cy="369332"/>
            </a:xfrm>
            <a:prstGeom prst="rect">
              <a:avLst/>
            </a:prstGeom>
          </p:spPr>
          <p:txBody>
            <a:bodyPr wrap="none">
              <a:spAutoFit/>
            </a:bodyPr>
            <a:lstStyle/>
            <a:p>
              <a:r>
                <a:rPr lang="he-IL" b="1" dirty="0">
                  <a:solidFill>
                    <a:schemeClr val="bg1"/>
                  </a:solidFill>
                </a:rPr>
                <a:t>נכון או לא נכון?</a:t>
              </a:r>
              <a:endParaRPr lang="en-US" b="1" dirty="0">
                <a:solidFill>
                  <a:schemeClr val="bg1"/>
                </a:solidFill>
              </a:endParaRPr>
            </a:p>
          </p:txBody>
        </p:sp>
      </p:grpSp>
      <p:pic>
        <p:nvPicPr>
          <p:cNvPr id="10"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2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 אוכלים היום?</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smtClean="0"/>
              <a:t>צפו בסרטון ונסו לזכור כמה שיותר מוצרי מזון שתראו בו.</a:t>
            </a:r>
          </a:p>
          <a:p>
            <a:pPr marL="0" indent="0">
              <a:buNone/>
            </a:pPr>
            <a:endParaRPr lang="en-US" sz="2000" dirty="0"/>
          </a:p>
        </p:txBody>
      </p:sp>
      <p:pic>
        <p:nvPicPr>
          <p:cNvPr id="5" name="czWdzIfAp-s"/>
          <p:cNvPicPr>
            <a:picLocks noRot="1" noChangeAspect="1"/>
          </p:cNvPicPr>
          <p:nvPr>
            <a:videoFile r:link="rId1"/>
          </p:nvPr>
        </p:nvPicPr>
        <p:blipFill>
          <a:blip r:embed="rId3"/>
          <a:stretch>
            <a:fillRect/>
          </a:stretch>
        </p:blipFill>
        <p:spPr>
          <a:xfrm>
            <a:off x="2545589" y="2184079"/>
            <a:ext cx="5092340" cy="3475080"/>
          </a:xfrm>
          <a:prstGeom prst="rect">
            <a:avLst/>
          </a:prstGeom>
        </p:spPr>
      </p:pic>
    </p:spTree>
    <p:extLst>
      <p:ext uri="{BB962C8B-B14F-4D97-AF65-F5344CB8AC3E}">
        <p14:creationId xmlns:p14="http://schemas.microsoft.com/office/powerpoint/2010/main" val="1323951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2240692" y="1460498"/>
            <a:ext cx="6274658" cy="3966907"/>
          </a:xfrm>
        </p:spPr>
        <p:txBody>
          <a:bodyPr>
            <a:normAutofit/>
          </a:bodyPr>
          <a:lstStyle/>
          <a:p>
            <a:pPr marL="0" indent="0">
              <a:buNone/>
            </a:pPr>
            <a:r>
              <a:rPr lang="he-IL" sz="2000" dirty="0"/>
              <a:t>לפי טבלת הסימון התזונתי שבתמונה,</a:t>
            </a:r>
            <a:r>
              <a:rPr lang="en-US" sz="2000" dirty="0"/>
              <a:t/>
            </a:r>
            <a:br>
              <a:rPr lang="en-US" sz="2000" dirty="0"/>
            </a:br>
            <a:r>
              <a:rPr lang="he-IL" sz="2000" dirty="0"/>
              <a:t>מוצר המזון מכיל יותר נתרן מאשר סוכר</a:t>
            </a:r>
            <a:r>
              <a:rPr lang="he-IL" sz="2000" dirty="0" smtClean="0"/>
              <a:t>.</a:t>
            </a:r>
          </a:p>
          <a:p>
            <a:pPr marL="0" indent="0">
              <a:buNone/>
            </a:pPr>
            <a:endParaRPr lang="en-US" sz="2000" dirty="0"/>
          </a:p>
        </p:txBody>
      </p:sp>
      <p:sp>
        <p:nvSpPr>
          <p:cNvPr id="7" name="מלבן 6"/>
          <p:cNvSpPr/>
          <p:nvPr/>
        </p:nvSpPr>
        <p:spPr>
          <a:xfrm>
            <a:off x="939114" y="3793974"/>
            <a:ext cx="7576236" cy="2369880"/>
          </a:xfrm>
          <a:prstGeom prst="rect">
            <a:avLst/>
          </a:prstGeom>
        </p:spPr>
        <p:txBody>
          <a:bodyPr wrap="square">
            <a:spAutoFit/>
          </a:bodyPr>
          <a:lstStyle/>
          <a:p>
            <a:pPr algn="r" rtl="1"/>
            <a:r>
              <a:rPr lang="he-IL" sz="2800" b="1" dirty="0">
                <a:solidFill>
                  <a:schemeClr val="bg1">
                    <a:lumMod val="50000"/>
                  </a:schemeClr>
                </a:solidFill>
              </a:rPr>
              <a:t>תשובה: </a:t>
            </a:r>
            <a:r>
              <a:rPr lang="he-IL" sz="2800" b="1" dirty="0">
                <a:solidFill>
                  <a:srgbClr val="C00000"/>
                </a:solidFill>
              </a:rPr>
              <a:t>לא נכון</a:t>
            </a:r>
            <a:endParaRPr lang="en-US" sz="2800" b="1" dirty="0">
              <a:solidFill>
                <a:srgbClr val="C00000"/>
              </a:solidFill>
            </a:endParaRPr>
          </a:p>
          <a:p>
            <a:pPr algn="r" rtl="1"/>
            <a:r>
              <a:rPr lang="he-IL" sz="2400" dirty="0" smtClean="0"/>
              <a:t>לפי הטבלה, ב- 100 גרם מוצר יש 200 </a:t>
            </a:r>
            <a:r>
              <a:rPr lang="he-IL" sz="2400" dirty="0"/>
              <a:t>מיליגרם (מ"ג) </a:t>
            </a:r>
            <a:r>
              <a:rPr lang="he-IL" sz="2400" dirty="0" smtClean="0"/>
              <a:t>נתרן. מיליגרם הוא אלפית של גרם, כלומר </a:t>
            </a:r>
            <a:r>
              <a:rPr lang="he-IL" sz="2400" b="1" dirty="0" smtClean="0"/>
              <a:t>0.2 </a:t>
            </a:r>
            <a:r>
              <a:rPr lang="he-IL" sz="2400" b="1" dirty="0"/>
              <a:t>גרם נתרן </a:t>
            </a:r>
            <a:r>
              <a:rPr lang="he-IL" sz="2400" dirty="0"/>
              <a:t>(חמישית גרם). </a:t>
            </a:r>
            <a:endParaRPr lang="he-IL" sz="2400" dirty="0" smtClean="0"/>
          </a:p>
          <a:p>
            <a:pPr algn="r" rtl="1"/>
            <a:r>
              <a:rPr lang="he-IL" sz="2400" dirty="0" smtClean="0"/>
              <a:t>ב- </a:t>
            </a:r>
            <a:r>
              <a:rPr lang="he-IL" sz="2400" dirty="0"/>
              <a:t>100 גרם מוצר יש </a:t>
            </a:r>
            <a:r>
              <a:rPr lang="he-IL" sz="2400" dirty="0" smtClean="0"/>
              <a:t>גם </a:t>
            </a:r>
            <a:r>
              <a:rPr lang="he-IL" sz="2400" b="1" dirty="0" smtClean="0"/>
              <a:t>18 גרם סוכר.</a:t>
            </a:r>
            <a:r>
              <a:rPr lang="he-IL" sz="2400" dirty="0" smtClean="0"/>
              <a:t> </a:t>
            </a:r>
            <a:r>
              <a:rPr lang="en-US" sz="2400" dirty="0" smtClean="0"/>
              <a:t/>
            </a:r>
            <a:br>
              <a:rPr lang="en-US" sz="2400" dirty="0" smtClean="0"/>
            </a:br>
            <a:r>
              <a:rPr lang="he-IL" sz="2400" dirty="0" smtClean="0"/>
              <a:t>לכן </a:t>
            </a:r>
            <a:r>
              <a:rPr lang="he-IL" sz="2400" dirty="0"/>
              <a:t>כמות הסוכר גדולה בהרבה מכמות הנתרן.</a:t>
            </a:r>
            <a:endParaRPr lang="en-US" sz="2400" dirty="0"/>
          </a:p>
        </p:txBody>
      </p:sp>
      <p:pic>
        <p:nvPicPr>
          <p:cNvPr id="8" name="תמונה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6345" y="2215978"/>
            <a:ext cx="2811310" cy="1691761"/>
          </a:xfrm>
          <a:prstGeom prst="rect">
            <a:avLst/>
          </a:prstGeom>
        </p:spPr>
      </p:pic>
      <p:pic>
        <p:nvPicPr>
          <p:cNvPr id="9"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52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smtClean="0"/>
              <a:t>סוכר מצוי באופן טבעי במזונות שונים.</a:t>
            </a:r>
            <a:endParaRPr lang="he-IL" sz="2000" dirty="0"/>
          </a:p>
          <a:p>
            <a:pPr marL="0" indent="0">
              <a:buNone/>
            </a:pPr>
            <a:endParaRPr lang="en-US" sz="2000" dirty="0"/>
          </a:p>
        </p:txBody>
      </p:sp>
      <p:pic>
        <p:nvPicPr>
          <p:cNvPr id="6"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קבוצה 6"/>
          <p:cNvGrpSpPr/>
          <p:nvPr/>
        </p:nvGrpSpPr>
        <p:grpSpPr>
          <a:xfrm>
            <a:off x="2791325" y="397090"/>
            <a:ext cx="1780675" cy="1316380"/>
            <a:chOff x="2791325" y="397090"/>
            <a:chExt cx="1780675" cy="1316380"/>
          </a:xfrm>
        </p:grpSpPr>
        <p:sp>
          <p:nvSpPr>
            <p:cNvPr id="8" name="הסבר אליפטי 7"/>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2848991" y="853240"/>
              <a:ext cx="1620957" cy="369332"/>
            </a:xfrm>
            <a:prstGeom prst="rect">
              <a:avLst/>
            </a:prstGeom>
          </p:spPr>
          <p:txBody>
            <a:bodyPr wrap="none">
              <a:spAutoFit/>
            </a:bodyPr>
            <a:lstStyle/>
            <a:p>
              <a:r>
                <a:rPr lang="he-IL" b="1" dirty="0">
                  <a:solidFill>
                    <a:schemeClr val="bg1"/>
                  </a:solidFill>
                </a:rPr>
                <a:t>נכון או לא נכון?</a:t>
              </a:r>
              <a:endParaRPr lang="en-US" b="1" dirty="0">
                <a:solidFill>
                  <a:schemeClr val="bg1"/>
                </a:solidFill>
              </a:endParaRPr>
            </a:p>
          </p:txBody>
        </p:sp>
      </p:grpSp>
      <p:pic>
        <p:nvPicPr>
          <p:cNvPr id="10" name="תמונה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3884" y="2468528"/>
            <a:ext cx="4124668" cy="2749778"/>
          </a:xfrm>
          <a:prstGeom prst="rect">
            <a:avLst/>
          </a:prstGeom>
        </p:spPr>
      </p:pic>
    </p:spTree>
    <p:extLst>
      <p:ext uri="{BB962C8B-B14F-4D97-AF65-F5344CB8AC3E}">
        <p14:creationId xmlns:p14="http://schemas.microsoft.com/office/powerpoint/2010/main" val="258516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628650" y="1460499"/>
            <a:ext cx="7886700" cy="1038862"/>
          </a:xfrm>
        </p:spPr>
        <p:txBody>
          <a:bodyPr>
            <a:normAutofit/>
          </a:bodyPr>
          <a:lstStyle/>
          <a:p>
            <a:pPr marL="0" indent="0">
              <a:buNone/>
            </a:pPr>
            <a:r>
              <a:rPr lang="he-IL" sz="2000" dirty="0"/>
              <a:t>סוכר מצוי </a:t>
            </a:r>
            <a:r>
              <a:rPr lang="he-IL" sz="2000" dirty="0" smtClean="0"/>
              <a:t>באופן טבעי במזונות שונים.</a:t>
            </a:r>
            <a:endParaRPr lang="he-IL" sz="2000" dirty="0"/>
          </a:p>
          <a:p>
            <a:pPr marL="0" indent="0">
              <a:buNone/>
            </a:pPr>
            <a:endParaRPr lang="en-US" sz="2000" dirty="0"/>
          </a:p>
        </p:txBody>
      </p:sp>
      <p:sp>
        <p:nvSpPr>
          <p:cNvPr id="4" name="מלבן 3"/>
          <p:cNvSpPr/>
          <p:nvPr/>
        </p:nvSpPr>
        <p:spPr>
          <a:xfrm>
            <a:off x="999744" y="3388821"/>
            <a:ext cx="7515606" cy="1261884"/>
          </a:xfrm>
          <a:prstGeom prst="rect">
            <a:avLst/>
          </a:prstGeom>
        </p:spPr>
        <p:txBody>
          <a:bodyPr wrap="square">
            <a:spAutoFit/>
          </a:bodyPr>
          <a:lstStyle/>
          <a:p>
            <a:pPr algn="r" rtl="1"/>
            <a:r>
              <a:rPr lang="he-IL" sz="2800" b="1" dirty="0">
                <a:solidFill>
                  <a:schemeClr val="bg1">
                    <a:lumMod val="50000"/>
                  </a:schemeClr>
                </a:solidFill>
              </a:rPr>
              <a:t>תשובה: </a:t>
            </a:r>
            <a:r>
              <a:rPr lang="he-IL" sz="2800" b="1" dirty="0" smtClean="0">
                <a:solidFill>
                  <a:srgbClr val="74972C"/>
                </a:solidFill>
              </a:rPr>
              <a:t>נכון</a:t>
            </a:r>
            <a:endParaRPr lang="he-IL" b="1" dirty="0" smtClean="0">
              <a:solidFill>
                <a:srgbClr val="74972C"/>
              </a:solidFill>
            </a:endParaRPr>
          </a:p>
          <a:p>
            <a:pPr algn="r" rtl="1"/>
            <a:r>
              <a:rPr lang="he-IL" sz="2400" dirty="0"/>
              <a:t>סוכר מצוי באופן טבעי במזונות שונים, למשל: </a:t>
            </a:r>
            <a:r>
              <a:rPr lang="en-US" sz="2400" dirty="0" smtClean="0"/>
              <a:t/>
            </a:r>
            <a:br>
              <a:rPr lang="en-US" sz="2400" dirty="0" smtClean="0"/>
            </a:br>
            <a:r>
              <a:rPr lang="he-IL" sz="2400" dirty="0" smtClean="0"/>
              <a:t>חלב</a:t>
            </a:r>
            <a:r>
              <a:rPr lang="he-IL" sz="2400" dirty="0"/>
              <a:t>, פירות, ירקות </a:t>
            </a:r>
            <a:r>
              <a:rPr lang="he-IL" sz="2400" dirty="0" smtClean="0"/>
              <a:t>ודבש.</a:t>
            </a:r>
            <a:endParaRPr lang="en-US" sz="2400" dirty="0"/>
          </a:p>
        </p:txBody>
      </p:sp>
      <p:pic>
        <p:nvPicPr>
          <p:cNvPr id="8"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0280" y="2694757"/>
            <a:ext cx="803423" cy="919018"/>
          </a:xfrm>
          <a:prstGeom prst="rect">
            <a:avLst/>
          </a:prstGeom>
        </p:spPr>
      </p:pic>
      <p:grpSp>
        <p:nvGrpSpPr>
          <p:cNvPr id="24" name="קבוצה 23"/>
          <p:cNvGrpSpPr/>
          <p:nvPr/>
        </p:nvGrpSpPr>
        <p:grpSpPr>
          <a:xfrm>
            <a:off x="716403" y="4778989"/>
            <a:ext cx="8207787" cy="1216958"/>
            <a:chOff x="714268" y="1392137"/>
            <a:chExt cx="8207787" cy="1216958"/>
          </a:xfrm>
        </p:grpSpPr>
        <p:sp>
          <p:nvSpPr>
            <p:cNvPr id="25" name="מלבן עם פינה יחידה חתוכה 24"/>
            <p:cNvSpPr/>
            <p:nvPr/>
          </p:nvSpPr>
          <p:spPr>
            <a:xfrm flipH="1">
              <a:off x="714268" y="1392137"/>
              <a:ext cx="8207787" cy="1216958"/>
            </a:xfrm>
            <a:prstGeom prst="snip1Rect">
              <a:avLst>
                <a:gd name="adj" fmla="val 27828"/>
              </a:avLst>
            </a:prstGeom>
            <a:solidFill>
              <a:schemeClr val="bg1"/>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he-IL">
                <a:solidFill>
                  <a:schemeClr val="dk1"/>
                </a:solidFill>
                <a:latin typeface="Calibri" panose="020F0502020204030204" pitchFamily="34" charset="0"/>
                <a:cs typeface="Calibri" panose="020F0502020204030204" pitchFamily="34" charset="0"/>
              </a:endParaRPr>
            </a:p>
          </p:txBody>
        </p:sp>
        <p:sp>
          <p:nvSpPr>
            <p:cNvPr id="26" name="משולש שווה שוקיים 25"/>
            <p:cNvSpPr/>
            <p:nvPr/>
          </p:nvSpPr>
          <p:spPr>
            <a:xfrm>
              <a:off x="730936" y="1394713"/>
              <a:ext cx="418012" cy="324000"/>
            </a:xfrm>
            <a:prstGeom prst="triangle">
              <a:avLst>
                <a:gd name="adj" fmla="val 77062"/>
              </a:avLst>
            </a:prstGeom>
            <a:solidFill>
              <a:schemeClr val="bg1">
                <a:lumMod val="85000"/>
              </a:schemeClr>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he-IL">
                <a:solidFill>
                  <a:schemeClr val="dk1"/>
                </a:solidFill>
                <a:latin typeface="Calibri" panose="020F0502020204030204" pitchFamily="34" charset="0"/>
                <a:cs typeface="Calibri" panose="020F0502020204030204" pitchFamily="34" charset="0"/>
              </a:endParaRPr>
            </a:p>
          </p:txBody>
        </p:sp>
      </p:grpSp>
      <p:sp>
        <p:nvSpPr>
          <p:cNvPr id="27" name="אליפסה 26"/>
          <p:cNvSpPr/>
          <p:nvPr/>
        </p:nvSpPr>
        <p:spPr>
          <a:xfrm>
            <a:off x="8540981" y="4858542"/>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t>?</a:t>
            </a:r>
            <a:endParaRPr lang="he-IL" sz="1400" b="1" dirty="0"/>
          </a:p>
        </p:txBody>
      </p:sp>
      <p:sp>
        <p:nvSpPr>
          <p:cNvPr id="28" name="Rectangle 3"/>
          <p:cNvSpPr/>
          <p:nvPr/>
        </p:nvSpPr>
        <p:spPr>
          <a:xfrm>
            <a:off x="750569" y="4778989"/>
            <a:ext cx="8152171" cy="1231106"/>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he-IL" sz="2000" b="1" dirty="0" smtClean="0">
                <a:solidFill>
                  <a:srgbClr val="74972C"/>
                </a:solidFill>
                <a:latin typeface="Calibri" panose="020F0502020204030204" pitchFamily="34" charset="0"/>
                <a:cs typeface="Calibri" panose="020F0502020204030204" pitchFamily="34" charset="0"/>
              </a:rPr>
              <a:t>       הידעתם</a:t>
            </a:r>
            <a:endParaRPr lang="en-US" sz="2000" b="1" dirty="0">
              <a:solidFill>
                <a:srgbClr val="74972C"/>
              </a:solidFill>
              <a:latin typeface="Calibri" panose="020F0502020204030204" pitchFamily="34" charset="0"/>
              <a:cs typeface="Calibri" panose="020F0502020204030204" pitchFamily="34" charset="0"/>
            </a:endParaRPr>
          </a:p>
          <a:p>
            <a:pPr algn="r" rtl="1">
              <a:lnSpc>
                <a:spcPct val="150000"/>
              </a:lnSpc>
            </a:pPr>
            <a:r>
              <a:rPr lang="he-IL" dirty="0">
                <a:latin typeface="Calibri" panose="020F0502020204030204" pitchFamily="34" charset="0"/>
                <a:cs typeface="Calibri" panose="020F0502020204030204" pitchFamily="34" charset="0"/>
              </a:rPr>
              <a:t>הסוכר שמוסיפים למוצרי מזון לא תמיד מופיע ברשימת הרכיבים בשם סוכר, הוא יכול להיות חלק מרכיבים אחרים כמו דבש, </a:t>
            </a:r>
            <a:r>
              <a:rPr lang="he-IL" dirty="0" err="1">
                <a:latin typeface="Calibri" panose="020F0502020204030204" pitchFamily="34" charset="0"/>
                <a:cs typeface="Calibri" panose="020F0502020204030204" pitchFamily="34" charset="0"/>
              </a:rPr>
              <a:t>סילאן</a:t>
            </a:r>
            <a:r>
              <a:rPr lang="he-IL" dirty="0">
                <a:latin typeface="Calibri" panose="020F0502020204030204" pitchFamily="34" charset="0"/>
                <a:cs typeface="Calibri" panose="020F0502020204030204" pitchFamily="34" charset="0"/>
              </a:rPr>
              <a:t>, מולסה ועוד.</a:t>
            </a:r>
          </a:p>
        </p:txBody>
      </p:sp>
      <p:pic>
        <p:nvPicPr>
          <p:cNvPr id="20" name="תמונה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2940" y="2052897"/>
            <a:ext cx="1005840" cy="1127760"/>
          </a:xfrm>
          <a:prstGeom prst="rect">
            <a:avLst/>
          </a:prstGeom>
        </p:spPr>
      </p:pic>
      <p:pic>
        <p:nvPicPr>
          <p:cNvPr id="21" name="תמונה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8637" y="2049849"/>
            <a:ext cx="1627632" cy="1133856"/>
          </a:xfrm>
          <a:prstGeom prst="rect">
            <a:avLst/>
          </a:prstGeom>
        </p:spPr>
      </p:pic>
      <p:pic>
        <p:nvPicPr>
          <p:cNvPr id="22" name="תמונה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3373" y="2052897"/>
            <a:ext cx="1688592" cy="1127760"/>
          </a:xfrm>
          <a:prstGeom prst="rect">
            <a:avLst/>
          </a:prstGeom>
        </p:spPr>
      </p:pic>
      <p:pic>
        <p:nvPicPr>
          <p:cNvPr id="23" name="תמונה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68109" y="2052897"/>
            <a:ext cx="1688592" cy="1127760"/>
          </a:xfrm>
          <a:prstGeom prst="rect">
            <a:avLst/>
          </a:prstGeom>
        </p:spPr>
      </p:pic>
    </p:spTree>
    <p:extLst>
      <p:ext uri="{BB962C8B-B14F-4D97-AF65-F5344CB8AC3E}">
        <p14:creationId xmlns:p14="http://schemas.microsoft.com/office/powerpoint/2010/main" val="389530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4399004" y="1460498"/>
            <a:ext cx="4116345" cy="3966907"/>
          </a:xfrm>
        </p:spPr>
        <p:txBody>
          <a:bodyPr>
            <a:normAutofit/>
          </a:bodyPr>
          <a:lstStyle/>
          <a:p>
            <a:pPr marL="0" indent="0">
              <a:buNone/>
            </a:pPr>
            <a:r>
              <a:rPr lang="he-IL" sz="2000" dirty="0"/>
              <a:t>חשוב לאכול הרבה סוכרים כדי לספק לגוף אנרגיה.</a:t>
            </a:r>
          </a:p>
          <a:p>
            <a:pPr marL="0" indent="0">
              <a:buNone/>
            </a:pPr>
            <a:endParaRPr lang="en-US" sz="2000" dirty="0"/>
          </a:p>
        </p:txBody>
      </p:sp>
      <p:pic>
        <p:nvPicPr>
          <p:cNvPr id="5"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קבוצה 6"/>
          <p:cNvGrpSpPr/>
          <p:nvPr/>
        </p:nvGrpSpPr>
        <p:grpSpPr>
          <a:xfrm>
            <a:off x="2791325" y="397090"/>
            <a:ext cx="1780675" cy="1316380"/>
            <a:chOff x="2791325" y="397090"/>
            <a:chExt cx="1780675" cy="1316380"/>
          </a:xfrm>
        </p:grpSpPr>
        <p:sp>
          <p:nvSpPr>
            <p:cNvPr id="8" name="הסבר אליפטי 7"/>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2848991" y="853240"/>
              <a:ext cx="1620957" cy="369332"/>
            </a:xfrm>
            <a:prstGeom prst="rect">
              <a:avLst/>
            </a:prstGeom>
          </p:spPr>
          <p:txBody>
            <a:bodyPr wrap="none">
              <a:spAutoFit/>
            </a:bodyPr>
            <a:lstStyle/>
            <a:p>
              <a:r>
                <a:rPr lang="he-IL" b="1" dirty="0">
                  <a:solidFill>
                    <a:schemeClr val="bg1"/>
                  </a:solidFill>
                </a:rPr>
                <a:t>נכון או לא נכון?</a:t>
              </a:r>
              <a:endParaRPr lang="en-US" b="1" dirty="0">
                <a:solidFill>
                  <a:schemeClr val="bg1"/>
                </a:solidFill>
              </a:endParaRPr>
            </a:p>
          </p:txBody>
        </p:sp>
      </p:grpSp>
      <p:pic>
        <p:nvPicPr>
          <p:cNvPr id="15" name="תמונה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3360" y="2725565"/>
            <a:ext cx="6392811" cy="2153974"/>
          </a:xfrm>
          <a:prstGeom prst="rect">
            <a:avLst/>
          </a:prstGeom>
        </p:spPr>
      </p:pic>
    </p:spTree>
    <p:extLst>
      <p:ext uri="{BB962C8B-B14F-4D97-AF65-F5344CB8AC3E}">
        <p14:creationId xmlns:p14="http://schemas.microsoft.com/office/powerpoint/2010/main" val="219329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a:t>חשוב לאכול הרבה סוכרים כדי לספק לגוף אנרגיה.</a:t>
            </a:r>
          </a:p>
          <a:p>
            <a:pPr marL="0" indent="0">
              <a:buNone/>
            </a:pPr>
            <a:endParaRPr lang="en-US" sz="2000" dirty="0"/>
          </a:p>
        </p:txBody>
      </p:sp>
      <p:sp>
        <p:nvSpPr>
          <p:cNvPr id="5" name="מלבן 4"/>
          <p:cNvSpPr/>
          <p:nvPr/>
        </p:nvSpPr>
        <p:spPr>
          <a:xfrm>
            <a:off x="999744" y="3921683"/>
            <a:ext cx="7515606" cy="2000548"/>
          </a:xfrm>
          <a:prstGeom prst="rect">
            <a:avLst/>
          </a:prstGeom>
        </p:spPr>
        <p:txBody>
          <a:bodyPr wrap="square">
            <a:spAutoFit/>
          </a:bodyPr>
          <a:lstStyle/>
          <a:p>
            <a:pPr algn="r" rtl="1"/>
            <a:r>
              <a:rPr lang="he-IL" sz="2800" b="1" dirty="0">
                <a:solidFill>
                  <a:schemeClr val="bg1">
                    <a:lumMod val="50000"/>
                  </a:schemeClr>
                </a:solidFill>
              </a:rPr>
              <a:t>תשובה: </a:t>
            </a:r>
            <a:r>
              <a:rPr lang="he-IL" sz="2800" b="1" dirty="0" smtClean="0">
                <a:solidFill>
                  <a:srgbClr val="FF0000"/>
                </a:solidFill>
              </a:rPr>
              <a:t>לא נכון</a:t>
            </a:r>
            <a:endParaRPr lang="he-IL" b="1" dirty="0" smtClean="0">
              <a:solidFill>
                <a:srgbClr val="FF0000"/>
              </a:solidFill>
            </a:endParaRPr>
          </a:p>
          <a:p>
            <a:pPr algn="r" rtl="1"/>
            <a:r>
              <a:rPr lang="he-IL" sz="2400" dirty="0"/>
              <a:t>סוכרים אמנם מספקים לגוף אנרגיה בצורה מהירה (אנרגיה זמינה) אך היא מספיקה לזמן קצר יחסית. </a:t>
            </a:r>
            <a:r>
              <a:rPr lang="en-US" sz="2400" dirty="0" smtClean="0"/>
              <a:t/>
            </a:r>
            <a:br>
              <a:rPr lang="en-US" sz="2400" dirty="0" smtClean="0"/>
            </a:br>
            <a:r>
              <a:rPr lang="he-IL" sz="2400" dirty="0" smtClean="0"/>
              <a:t>עדיף </a:t>
            </a:r>
            <a:r>
              <a:rPr lang="he-IL" sz="2400" dirty="0"/>
              <a:t>לקבל את האנרגיה ממאכלים כמו: לחם, פסטה</a:t>
            </a:r>
            <a:r>
              <a:rPr lang="he-IL" sz="2400" dirty="0" smtClean="0"/>
              <a:t>, אורז </a:t>
            </a:r>
            <a:r>
              <a:rPr lang="he-IL" sz="2400" dirty="0"/>
              <a:t>תפוחי אדמה או </a:t>
            </a:r>
            <a:r>
              <a:rPr lang="he-IL" sz="2400" dirty="0" smtClean="0"/>
              <a:t>תירס.</a:t>
            </a:r>
            <a:endParaRPr lang="en-US" sz="2400" dirty="0"/>
          </a:p>
        </p:txBody>
      </p:sp>
      <p:pic>
        <p:nvPicPr>
          <p:cNvPr id="7"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pic>
        <p:nvPicPr>
          <p:cNvPr id="14" name="תמונה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2680" y="2158878"/>
            <a:ext cx="1901952" cy="1267968"/>
          </a:xfrm>
          <a:prstGeom prst="rect">
            <a:avLst/>
          </a:prstGeom>
        </p:spPr>
      </p:pic>
      <p:pic>
        <p:nvPicPr>
          <p:cNvPr id="15" name="תמונה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6063" y="2168022"/>
            <a:ext cx="1859280" cy="1249680"/>
          </a:xfrm>
          <a:prstGeom prst="rect">
            <a:avLst/>
          </a:prstGeom>
        </p:spPr>
      </p:pic>
      <p:pic>
        <p:nvPicPr>
          <p:cNvPr id="18" name="תמונה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2951" y="2164974"/>
            <a:ext cx="1255776" cy="1255776"/>
          </a:xfrm>
          <a:prstGeom prst="rect">
            <a:avLst/>
          </a:prstGeom>
        </p:spPr>
      </p:pic>
      <p:pic>
        <p:nvPicPr>
          <p:cNvPr id="19" name="תמונה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08463" y="2161926"/>
            <a:ext cx="1597152" cy="1261872"/>
          </a:xfrm>
          <a:prstGeom prst="rect">
            <a:avLst/>
          </a:prstGeom>
        </p:spPr>
      </p:pic>
    </p:spTree>
    <p:extLst>
      <p:ext uri="{BB962C8B-B14F-4D97-AF65-F5344CB8AC3E}">
        <p14:creationId xmlns:p14="http://schemas.microsoft.com/office/powerpoint/2010/main" val="4021999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4695568" y="1460498"/>
            <a:ext cx="3819782" cy="3966907"/>
          </a:xfrm>
        </p:spPr>
        <p:txBody>
          <a:bodyPr>
            <a:normAutofit/>
          </a:bodyPr>
          <a:lstStyle/>
          <a:p>
            <a:pPr marL="0" indent="0">
              <a:buNone/>
            </a:pPr>
            <a:r>
              <a:rPr lang="he-IL" sz="2000" dirty="0"/>
              <a:t>כאשר אוכלים כמויות גדולות של </a:t>
            </a:r>
            <a:r>
              <a:rPr lang="he-IL" sz="2000" dirty="0" smtClean="0"/>
              <a:t>סוכר</a:t>
            </a:r>
            <a:r>
              <a:rPr lang="he-IL" sz="2000" dirty="0"/>
              <a:t>,</a:t>
            </a:r>
            <a:r>
              <a:rPr lang="he-IL" sz="2000" dirty="0" smtClean="0"/>
              <a:t> </a:t>
            </a:r>
            <a:r>
              <a:rPr lang="he-IL" sz="2000" dirty="0"/>
              <a:t>גדל הסיכון למחלות שונות.</a:t>
            </a:r>
          </a:p>
          <a:p>
            <a:pPr marL="0" indent="0">
              <a:buNone/>
            </a:pPr>
            <a:endParaRPr lang="en-US" sz="2000" dirty="0"/>
          </a:p>
        </p:txBody>
      </p:sp>
      <p:pic>
        <p:nvPicPr>
          <p:cNvPr id="8"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קבוצה 8"/>
          <p:cNvGrpSpPr/>
          <p:nvPr/>
        </p:nvGrpSpPr>
        <p:grpSpPr>
          <a:xfrm>
            <a:off x="2791325" y="397090"/>
            <a:ext cx="1780675" cy="1316380"/>
            <a:chOff x="2791325" y="397090"/>
            <a:chExt cx="1780675" cy="1316380"/>
          </a:xfrm>
        </p:grpSpPr>
        <p:sp>
          <p:nvSpPr>
            <p:cNvPr id="10" name="הסבר אליפטי 9"/>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2848991" y="853240"/>
              <a:ext cx="1620957" cy="369332"/>
            </a:xfrm>
            <a:prstGeom prst="rect">
              <a:avLst/>
            </a:prstGeom>
          </p:spPr>
          <p:txBody>
            <a:bodyPr wrap="none">
              <a:spAutoFit/>
            </a:bodyPr>
            <a:lstStyle/>
            <a:p>
              <a:r>
                <a:rPr lang="he-IL" b="1" dirty="0">
                  <a:solidFill>
                    <a:schemeClr val="bg1"/>
                  </a:solidFill>
                </a:rPr>
                <a:t>נכון או לא נכון?</a:t>
              </a:r>
              <a:endParaRPr lang="en-US" b="1" dirty="0">
                <a:solidFill>
                  <a:schemeClr val="bg1"/>
                </a:solidFill>
              </a:endParaRPr>
            </a:p>
          </p:txBody>
        </p:sp>
      </p:grpSp>
      <p:pic>
        <p:nvPicPr>
          <p:cNvPr id="13" name="תמונה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8003" y="2169620"/>
            <a:ext cx="3908121" cy="3914384"/>
          </a:xfrm>
          <a:prstGeom prst="rect">
            <a:avLst/>
          </a:prstGeom>
        </p:spPr>
      </p:pic>
      <p:sp>
        <p:nvSpPr>
          <p:cNvPr id="5" name="מלבן 4"/>
          <p:cNvSpPr/>
          <p:nvPr/>
        </p:nvSpPr>
        <p:spPr>
          <a:xfrm>
            <a:off x="4644891" y="3588120"/>
            <a:ext cx="654346" cy="1015663"/>
          </a:xfrm>
          <a:prstGeom prst="rect">
            <a:avLst/>
          </a:prstGeom>
          <a:noFill/>
        </p:spPr>
        <p:txBody>
          <a:bodyPr wrap="none" lIns="91440" tIns="45720" rIns="91440" bIns="45720">
            <a:spAutoFit/>
          </a:bodyPr>
          <a:lstStyle/>
          <a:p>
            <a:pPr algn="ctr"/>
            <a:r>
              <a:rPr lang="he-IL" sz="6000" b="1" cap="none" spc="0" dirty="0" smtClean="0">
                <a:ln w="22225">
                  <a:solidFill>
                    <a:schemeClr val="accent2"/>
                  </a:solidFill>
                  <a:prstDash val="solid"/>
                </a:ln>
                <a:solidFill>
                  <a:schemeClr val="accent2">
                    <a:lumMod val="40000"/>
                    <a:lumOff val="60000"/>
                  </a:schemeClr>
                </a:solidFill>
                <a:effectLst/>
              </a:rPr>
              <a:t>?</a:t>
            </a:r>
            <a:endParaRPr lang="he-IL" sz="6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7696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a:t>כאשר אוכלים כמויות גדולות של סוכר, גדל הסיכון למחלות שונות</a:t>
            </a:r>
            <a:r>
              <a:rPr lang="he-IL" sz="2000" dirty="0" smtClean="0"/>
              <a:t>.</a:t>
            </a:r>
            <a:endParaRPr lang="he-IL" sz="2000" dirty="0"/>
          </a:p>
          <a:p>
            <a:pPr marL="0" indent="0">
              <a:buNone/>
            </a:pPr>
            <a:endParaRPr lang="en-US" sz="2000" dirty="0"/>
          </a:p>
        </p:txBody>
      </p:sp>
      <p:sp>
        <p:nvSpPr>
          <p:cNvPr id="5" name="מלבן 4"/>
          <p:cNvSpPr/>
          <p:nvPr/>
        </p:nvSpPr>
        <p:spPr>
          <a:xfrm>
            <a:off x="999744" y="4440667"/>
            <a:ext cx="7515606" cy="1631216"/>
          </a:xfrm>
          <a:prstGeom prst="rect">
            <a:avLst/>
          </a:prstGeom>
        </p:spPr>
        <p:txBody>
          <a:bodyPr wrap="square">
            <a:spAutoFit/>
          </a:bodyPr>
          <a:lstStyle/>
          <a:p>
            <a:pPr algn="r" rtl="1"/>
            <a:r>
              <a:rPr lang="he-IL" sz="2800" b="1" dirty="0">
                <a:solidFill>
                  <a:schemeClr val="bg1">
                    <a:lumMod val="50000"/>
                  </a:schemeClr>
                </a:solidFill>
              </a:rPr>
              <a:t>תשובה: </a:t>
            </a:r>
            <a:r>
              <a:rPr lang="he-IL" sz="2800" b="1" dirty="0" smtClean="0">
                <a:solidFill>
                  <a:srgbClr val="74972C"/>
                </a:solidFill>
              </a:rPr>
              <a:t>נכון</a:t>
            </a:r>
            <a:endParaRPr lang="he-IL" b="1" dirty="0" smtClean="0">
              <a:solidFill>
                <a:srgbClr val="74972C"/>
              </a:solidFill>
            </a:endParaRPr>
          </a:p>
          <a:p>
            <a:pPr algn="r" rtl="1"/>
            <a:r>
              <a:rPr lang="he-IL" sz="2400" dirty="0" smtClean="0"/>
              <a:t>צריכה </a:t>
            </a:r>
            <a:r>
              <a:rPr lang="he-IL" sz="2400" dirty="0"/>
              <a:t>מוגברת של סוכר מגבירה את הסיכון לפתח השמנה ובעקבותיה מחלות כמו סוכרת, לחץ דם גבוה ובעיות לב. צריכת סוכר גבוהה עלולה גם לפגוע בשיניים.</a:t>
            </a:r>
            <a:endParaRPr lang="en-US" sz="2400" dirty="0"/>
          </a:p>
        </p:txBody>
      </p:sp>
      <p:pic>
        <p:nvPicPr>
          <p:cNvPr id="6"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2486" y="1941472"/>
            <a:ext cx="2360477" cy="2364260"/>
          </a:xfrm>
          <a:prstGeom prst="rect">
            <a:avLst/>
          </a:prstGeom>
        </p:spPr>
      </p:pic>
      <p:sp>
        <p:nvSpPr>
          <p:cNvPr id="9" name="מלבן 8"/>
          <p:cNvSpPr/>
          <p:nvPr/>
        </p:nvSpPr>
        <p:spPr>
          <a:xfrm>
            <a:off x="4324888" y="2615770"/>
            <a:ext cx="1375673" cy="1015663"/>
          </a:xfrm>
          <a:prstGeom prst="rect">
            <a:avLst/>
          </a:prstGeom>
          <a:noFill/>
        </p:spPr>
        <p:txBody>
          <a:bodyPr wrap="square" lIns="91440" tIns="45720" rIns="91440" bIns="45720">
            <a:spAutoFit/>
          </a:bodyPr>
          <a:lstStyle/>
          <a:p>
            <a:pPr algn="ctr"/>
            <a:r>
              <a:rPr lang="he-IL" sz="6000" b="1" cap="none" spc="0" dirty="0" smtClean="0">
                <a:ln w="22225">
                  <a:solidFill>
                    <a:schemeClr val="accent2"/>
                  </a:solidFill>
                  <a:prstDash val="solid"/>
                </a:ln>
                <a:solidFill>
                  <a:schemeClr val="accent2">
                    <a:lumMod val="40000"/>
                    <a:lumOff val="60000"/>
                  </a:schemeClr>
                </a:solidFill>
                <a:effectLst/>
              </a:rPr>
              <a:t>!</a:t>
            </a:r>
            <a:endParaRPr lang="he-IL" sz="6000" b="1" cap="none" spc="0" dirty="0">
              <a:ln w="22225">
                <a:solidFill>
                  <a:schemeClr val="accent2"/>
                </a:solidFill>
                <a:prstDash val="solid"/>
              </a:ln>
              <a:solidFill>
                <a:schemeClr val="accent2">
                  <a:lumMod val="40000"/>
                  <a:lumOff val="60000"/>
                </a:schemeClr>
              </a:solidFill>
              <a:effectLst/>
            </a:endParaRPr>
          </a:p>
        </p:txBody>
      </p:sp>
      <p:pic>
        <p:nvPicPr>
          <p:cNvPr id="10"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0577" y="3717029"/>
            <a:ext cx="803423" cy="919018"/>
          </a:xfrm>
          <a:prstGeom prst="rect">
            <a:avLst/>
          </a:prstGeom>
        </p:spPr>
      </p:pic>
    </p:spTree>
    <p:extLst>
      <p:ext uri="{BB962C8B-B14F-4D97-AF65-F5344CB8AC3E}">
        <p14:creationId xmlns:p14="http://schemas.microsoft.com/office/powerpoint/2010/main" val="676614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628650" y="1460498"/>
            <a:ext cx="7886699" cy="3966907"/>
          </a:xfrm>
        </p:spPr>
        <p:txBody>
          <a:bodyPr>
            <a:normAutofit/>
          </a:bodyPr>
          <a:lstStyle/>
          <a:p>
            <a:pPr marL="0" indent="0">
              <a:buNone/>
            </a:pPr>
            <a:r>
              <a:rPr lang="he-IL" sz="2000" dirty="0"/>
              <a:t>כמה כפיות סוכר לכל היותר מומלץ לצרוך ביום?</a:t>
            </a:r>
          </a:p>
          <a:p>
            <a:pPr marL="0" indent="0">
              <a:buNone/>
            </a:pPr>
            <a:r>
              <a:rPr lang="he-IL" sz="2000" dirty="0"/>
              <a:t>א. 2</a:t>
            </a:r>
          </a:p>
          <a:p>
            <a:pPr marL="0" indent="0">
              <a:buNone/>
            </a:pPr>
            <a:r>
              <a:rPr lang="he-IL" sz="2000" dirty="0"/>
              <a:t>ב. 10</a:t>
            </a:r>
          </a:p>
          <a:p>
            <a:pPr marL="0" indent="0">
              <a:buNone/>
            </a:pPr>
            <a:r>
              <a:rPr lang="he-IL" sz="2000" dirty="0"/>
              <a:t>ג. 20</a:t>
            </a:r>
          </a:p>
          <a:p>
            <a:pPr marL="0" indent="0">
              <a:buNone/>
            </a:pPr>
            <a:r>
              <a:rPr lang="he-IL" sz="2000" dirty="0"/>
              <a:t>ד. 35</a:t>
            </a:r>
          </a:p>
          <a:p>
            <a:pPr marL="0" indent="0">
              <a:buNone/>
            </a:pPr>
            <a:endParaRPr lang="en-US" sz="2000" dirty="0"/>
          </a:p>
        </p:txBody>
      </p:sp>
      <p:pic>
        <p:nvPicPr>
          <p:cNvPr id="29704" name="Picture 8" descr="Sugar 'extremism' - it is vital to remember obesity is not caused ..."/>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527049" y="1230196"/>
            <a:ext cx="4079813" cy="24883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23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קבוצה 15"/>
          <p:cNvGrpSpPr/>
          <p:nvPr/>
        </p:nvGrpSpPr>
        <p:grpSpPr>
          <a:xfrm>
            <a:off x="716403" y="4276068"/>
            <a:ext cx="8207787" cy="1508105"/>
            <a:chOff x="714268" y="1392137"/>
            <a:chExt cx="8207787" cy="1216958"/>
          </a:xfrm>
        </p:grpSpPr>
        <p:sp>
          <p:nvSpPr>
            <p:cNvPr id="17" name="מלבן עם פינה יחידה חתוכה 16"/>
            <p:cNvSpPr/>
            <p:nvPr/>
          </p:nvSpPr>
          <p:spPr>
            <a:xfrm flipH="1">
              <a:off x="714268" y="1392137"/>
              <a:ext cx="8207787" cy="1216958"/>
            </a:xfrm>
            <a:prstGeom prst="snip1Rect">
              <a:avLst>
                <a:gd name="adj" fmla="val 27828"/>
              </a:avLst>
            </a:prstGeom>
            <a:solidFill>
              <a:schemeClr val="bg1"/>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he-IL">
                <a:solidFill>
                  <a:schemeClr val="dk1"/>
                </a:solidFill>
                <a:latin typeface="Calibri" panose="020F0502020204030204" pitchFamily="34" charset="0"/>
                <a:cs typeface="Calibri" panose="020F0502020204030204" pitchFamily="34" charset="0"/>
              </a:endParaRPr>
            </a:p>
          </p:txBody>
        </p:sp>
        <p:sp>
          <p:nvSpPr>
            <p:cNvPr id="18" name="משולש שווה שוקיים 17"/>
            <p:cNvSpPr/>
            <p:nvPr/>
          </p:nvSpPr>
          <p:spPr>
            <a:xfrm>
              <a:off x="730936" y="1394713"/>
              <a:ext cx="418012" cy="324000"/>
            </a:xfrm>
            <a:prstGeom prst="triangle">
              <a:avLst>
                <a:gd name="adj" fmla="val 77062"/>
              </a:avLst>
            </a:prstGeom>
            <a:solidFill>
              <a:schemeClr val="bg1">
                <a:lumMod val="85000"/>
              </a:schemeClr>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he-IL">
                <a:solidFill>
                  <a:schemeClr val="dk1"/>
                </a:solidFill>
                <a:latin typeface="Calibri" panose="020F0502020204030204" pitchFamily="34" charset="0"/>
                <a:cs typeface="Calibri" panose="020F0502020204030204" pitchFamily="34" charset="0"/>
              </a:endParaRPr>
            </a:p>
          </p:txBody>
        </p:sp>
      </p:grpSp>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628650" y="1460499"/>
            <a:ext cx="7886699" cy="1269054"/>
          </a:xfrm>
        </p:spPr>
        <p:txBody>
          <a:bodyPr>
            <a:normAutofit/>
          </a:bodyPr>
          <a:lstStyle/>
          <a:p>
            <a:pPr marL="0" indent="0">
              <a:buNone/>
            </a:pPr>
            <a:r>
              <a:rPr lang="he-IL" sz="2000" dirty="0"/>
              <a:t>כמה כפיות סוכר לכל היותר מומלץ לצרוך ביום?</a:t>
            </a:r>
          </a:p>
          <a:p>
            <a:pPr marL="0" indent="0">
              <a:buNone/>
            </a:pPr>
            <a:endParaRPr lang="en-US" sz="2000" dirty="0"/>
          </a:p>
        </p:txBody>
      </p:sp>
      <p:sp>
        <p:nvSpPr>
          <p:cNvPr id="7" name="מלבן 6"/>
          <p:cNvSpPr/>
          <p:nvPr/>
        </p:nvSpPr>
        <p:spPr>
          <a:xfrm>
            <a:off x="3732006" y="2628343"/>
            <a:ext cx="4783344" cy="892552"/>
          </a:xfrm>
          <a:prstGeom prst="rect">
            <a:avLst/>
          </a:prstGeom>
        </p:spPr>
        <p:txBody>
          <a:bodyPr wrap="square">
            <a:spAutoFit/>
          </a:bodyPr>
          <a:lstStyle/>
          <a:p>
            <a:pPr algn="r" rtl="1"/>
            <a:r>
              <a:rPr lang="he-IL" sz="2800" b="1" dirty="0">
                <a:solidFill>
                  <a:schemeClr val="bg1">
                    <a:lumMod val="50000"/>
                  </a:schemeClr>
                </a:solidFill>
              </a:rPr>
              <a:t>תשובה: </a:t>
            </a:r>
            <a:r>
              <a:rPr lang="he-IL" sz="2800" b="1" dirty="0" smtClean="0">
                <a:solidFill>
                  <a:srgbClr val="74972C"/>
                </a:solidFill>
              </a:rPr>
              <a:t>ב'</a:t>
            </a:r>
            <a:endParaRPr lang="he-IL" b="1" dirty="0" smtClean="0">
              <a:solidFill>
                <a:srgbClr val="74972C"/>
              </a:solidFill>
            </a:endParaRPr>
          </a:p>
          <a:p>
            <a:pPr algn="r" rtl="1"/>
            <a:r>
              <a:rPr lang="he-IL" sz="2400" dirty="0" smtClean="0"/>
              <a:t>מומלץ לצרוך עד 10 כפיות סוכר ביום.</a:t>
            </a:r>
            <a:endParaRPr lang="en-US" sz="2400" dirty="0"/>
          </a:p>
        </p:txBody>
      </p:sp>
      <p:pic>
        <p:nvPicPr>
          <p:cNvPr id="9" name="Picture 8" descr="Sugar 'extremism' - it is vital to remember obesity is not caused ..."/>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527048" y="961219"/>
            <a:ext cx="4079813" cy="24883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
        <p:nvSpPr>
          <p:cNvPr id="14" name="אליפסה 13"/>
          <p:cNvSpPr/>
          <p:nvPr/>
        </p:nvSpPr>
        <p:spPr>
          <a:xfrm>
            <a:off x="8540981" y="4355622"/>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t>?</a:t>
            </a:r>
            <a:endParaRPr lang="he-IL" sz="1400" b="1" dirty="0"/>
          </a:p>
        </p:txBody>
      </p:sp>
      <p:sp>
        <p:nvSpPr>
          <p:cNvPr id="15" name="Rectangle 3"/>
          <p:cNvSpPr/>
          <p:nvPr/>
        </p:nvSpPr>
        <p:spPr>
          <a:xfrm>
            <a:off x="750569" y="4276069"/>
            <a:ext cx="8152171" cy="1508105"/>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he-IL" sz="2000" b="1" dirty="0" smtClean="0">
                <a:solidFill>
                  <a:srgbClr val="74972C"/>
                </a:solidFill>
                <a:latin typeface="Calibri" panose="020F0502020204030204" pitchFamily="34" charset="0"/>
                <a:cs typeface="Calibri" panose="020F0502020204030204" pitchFamily="34" charset="0"/>
              </a:rPr>
              <a:t>       הידעתם</a:t>
            </a:r>
            <a:endParaRPr lang="en-US" sz="2000" b="1" dirty="0">
              <a:solidFill>
                <a:srgbClr val="74972C"/>
              </a:solidFill>
              <a:latin typeface="Calibri" panose="020F0502020204030204" pitchFamily="34" charset="0"/>
              <a:cs typeface="Calibri" panose="020F0502020204030204" pitchFamily="34" charset="0"/>
            </a:endParaRPr>
          </a:p>
          <a:p>
            <a:pPr algn="r" rtl="1"/>
            <a:r>
              <a:rPr lang="he-IL" dirty="0"/>
              <a:t>פחית משקה ממותק או מוגז מכילה בין 10 ל 14 כפיות סוכר, יותר מכלל כמות הסוכר המומלצת ביום.</a:t>
            </a:r>
          </a:p>
          <a:p>
            <a:pPr algn="r" rtl="1"/>
            <a:r>
              <a:rPr lang="he-IL" dirty="0"/>
              <a:t>בני נוער בישראל צורכים בממוצע 35 כפיות סוכר ביום, חצי מהן מגיעות ממשקאות ממותקים</a:t>
            </a:r>
            <a:r>
              <a:rPr lang="he-IL" dirty="0" smtClean="0">
                <a:latin typeface="Calibri" panose="020F0502020204030204" pitchFamily="34" charset="0"/>
                <a:cs typeface="Calibri" panose="020F0502020204030204" pitchFamily="34" charset="0"/>
              </a:rPr>
              <a:t>.</a:t>
            </a:r>
            <a:endParaRPr lang="he-IL" dirty="0">
              <a:latin typeface="Calibri" panose="020F0502020204030204" pitchFamily="34" charset="0"/>
              <a:cs typeface="Calibri" panose="020F0502020204030204" pitchFamily="34" charset="0"/>
            </a:endParaRPr>
          </a:p>
        </p:txBody>
      </p:sp>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048" y="5157216"/>
            <a:ext cx="1021321" cy="1021321"/>
          </a:xfrm>
          <a:prstGeom prst="rect">
            <a:avLst/>
          </a:prstGeom>
        </p:spPr>
      </p:pic>
    </p:spTree>
    <p:extLst>
      <p:ext uri="{BB962C8B-B14F-4D97-AF65-F5344CB8AC3E}">
        <p14:creationId xmlns:p14="http://schemas.microsoft.com/office/powerpoint/2010/main" val="929909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a:t>נתרן נמצא בעיקר במאכלים </a:t>
            </a:r>
            <a:r>
              <a:rPr lang="he-IL" sz="2000" dirty="0" smtClean="0"/>
              <a:t>מלוחים.</a:t>
            </a:r>
            <a:endParaRPr lang="he-IL" sz="2000" dirty="0"/>
          </a:p>
          <a:p>
            <a:pPr marL="0" indent="0">
              <a:buNone/>
            </a:pPr>
            <a:endParaRPr lang="en-US" sz="2000" dirty="0"/>
          </a:p>
        </p:txBody>
      </p:sp>
      <p:pic>
        <p:nvPicPr>
          <p:cNvPr id="5"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קבוצה 6"/>
          <p:cNvGrpSpPr/>
          <p:nvPr/>
        </p:nvGrpSpPr>
        <p:grpSpPr>
          <a:xfrm>
            <a:off x="2791325" y="397090"/>
            <a:ext cx="1780675" cy="1316380"/>
            <a:chOff x="2791325" y="397090"/>
            <a:chExt cx="1780675" cy="1316380"/>
          </a:xfrm>
        </p:grpSpPr>
        <p:sp>
          <p:nvSpPr>
            <p:cNvPr id="8" name="הסבר אליפטי 7"/>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2848991" y="853240"/>
              <a:ext cx="1620957" cy="369332"/>
            </a:xfrm>
            <a:prstGeom prst="rect">
              <a:avLst/>
            </a:prstGeom>
          </p:spPr>
          <p:txBody>
            <a:bodyPr wrap="none">
              <a:spAutoFit/>
            </a:bodyPr>
            <a:lstStyle/>
            <a:p>
              <a:r>
                <a:rPr lang="he-IL" b="1" dirty="0">
                  <a:solidFill>
                    <a:schemeClr val="bg1"/>
                  </a:solidFill>
                </a:rPr>
                <a:t>נכון או לא נכון?</a:t>
              </a:r>
              <a:endParaRPr lang="en-US" b="1" dirty="0">
                <a:solidFill>
                  <a:schemeClr val="bg1"/>
                </a:solidFill>
              </a:endParaRPr>
            </a:p>
          </p:txBody>
        </p:sp>
      </p:grpSp>
      <p:pic>
        <p:nvPicPr>
          <p:cNvPr id="10" name="תמונה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4462" y="2569889"/>
            <a:ext cx="1801183" cy="1568123"/>
          </a:xfrm>
          <a:prstGeom prst="rect">
            <a:avLst/>
          </a:prstGeom>
        </p:spPr>
      </p:pic>
      <p:pic>
        <p:nvPicPr>
          <p:cNvPr id="11" name="תמונה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9792" y="2569889"/>
            <a:ext cx="2885484" cy="1571805"/>
          </a:xfrm>
          <a:prstGeom prst="rect">
            <a:avLst/>
          </a:prstGeom>
        </p:spPr>
      </p:pic>
      <p:pic>
        <p:nvPicPr>
          <p:cNvPr id="13" name="תמונה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9429" y="2569889"/>
            <a:ext cx="1979124" cy="1568123"/>
          </a:xfrm>
          <a:prstGeom prst="rect">
            <a:avLst/>
          </a:prstGeom>
        </p:spPr>
      </p:pic>
    </p:spTree>
    <p:extLst>
      <p:ext uri="{BB962C8B-B14F-4D97-AF65-F5344CB8AC3E}">
        <p14:creationId xmlns:p14="http://schemas.microsoft.com/office/powerpoint/2010/main" val="392633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מעוגל 10"/>
          <p:cNvSpPr/>
          <p:nvPr/>
        </p:nvSpPr>
        <p:spPr>
          <a:xfrm>
            <a:off x="2124326" y="2289023"/>
            <a:ext cx="2355395" cy="2013001"/>
          </a:xfrm>
          <a:prstGeom prst="roundRect">
            <a:avLst>
              <a:gd name="adj" fmla="val 0"/>
            </a:avLst>
          </a:prstGeom>
          <a:solidFill>
            <a:srgbClr val="FF0000"/>
          </a:solidFill>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7" name="מלבן מעוגל 6"/>
          <p:cNvSpPr/>
          <p:nvPr/>
        </p:nvSpPr>
        <p:spPr>
          <a:xfrm>
            <a:off x="5338119" y="2265406"/>
            <a:ext cx="2438400" cy="2045474"/>
          </a:xfrm>
          <a:prstGeom prst="roundRect">
            <a:avLst>
              <a:gd name="adj" fmla="val 0"/>
            </a:avLst>
          </a:prstGeom>
          <a:solidFill>
            <a:srgbClr val="6ECC54"/>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2" name="כותרת 1"/>
          <p:cNvSpPr>
            <a:spLocks noGrp="1"/>
          </p:cNvSpPr>
          <p:nvPr>
            <p:ph type="title"/>
          </p:nvPr>
        </p:nvSpPr>
        <p:spPr/>
        <p:txBody>
          <a:bodyPr/>
          <a:lstStyle/>
          <a:p>
            <a:r>
              <a:rPr lang="he-IL" dirty="0" smtClean="0"/>
              <a:t>בריא או לא בריא? – פעילות בזוגות</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smtClean="0"/>
              <a:t>מיינו את מוצרי המזון שראיתם בסרטון לשתי קבוצות:</a:t>
            </a:r>
          </a:p>
        </p:txBody>
      </p:sp>
      <p:sp>
        <p:nvSpPr>
          <p:cNvPr id="5" name="מלבן 4"/>
          <p:cNvSpPr/>
          <p:nvPr/>
        </p:nvSpPr>
        <p:spPr>
          <a:xfrm>
            <a:off x="2271984" y="2337281"/>
            <a:ext cx="2064989" cy="369332"/>
          </a:xfrm>
          <a:prstGeom prst="rect">
            <a:avLst/>
          </a:prstGeom>
        </p:spPr>
        <p:txBody>
          <a:bodyPr wrap="none">
            <a:spAutoFit/>
          </a:bodyPr>
          <a:lstStyle/>
          <a:p>
            <a:r>
              <a:rPr lang="he-IL" dirty="0">
                <a:solidFill>
                  <a:schemeClr val="bg1"/>
                </a:solidFill>
              </a:rPr>
              <a:t>מוצרי מזון לא בריאים</a:t>
            </a:r>
            <a:endParaRPr lang="en-US" dirty="0">
              <a:solidFill>
                <a:schemeClr val="bg1"/>
              </a:solidFill>
            </a:endParaRPr>
          </a:p>
        </p:txBody>
      </p:sp>
      <p:sp>
        <p:nvSpPr>
          <p:cNvPr id="6" name="מלבן 5"/>
          <p:cNvSpPr/>
          <p:nvPr/>
        </p:nvSpPr>
        <p:spPr>
          <a:xfrm>
            <a:off x="5675507" y="2318072"/>
            <a:ext cx="1763624" cy="369332"/>
          </a:xfrm>
          <a:prstGeom prst="rect">
            <a:avLst/>
          </a:prstGeom>
        </p:spPr>
        <p:txBody>
          <a:bodyPr wrap="none">
            <a:spAutoFit/>
          </a:bodyPr>
          <a:lstStyle/>
          <a:p>
            <a:r>
              <a:rPr lang="he-IL" dirty="0">
                <a:solidFill>
                  <a:schemeClr val="bg1"/>
                </a:solidFill>
              </a:rPr>
              <a:t>מוצרי מזון בריאים</a:t>
            </a:r>
            <a:endParaRPr lang="en-US" dirty="0">
              <a:solidFill>
                <a:schemeClr val="bg1"/>
              </a:solidFill>
            </a:endParaRPr>
          </a:p>
        </p:txBody>
      </p:sp>
      <p:pic>
        <p:nvPicPr>
          <p:cNvPr id="12" name="תמונה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1086" y="2748308"/>
            <a:ext cx="2194560" cy="1456944"/>
          </a:xfrm>
          <a:prstGeom prst="rect">
            <a:avLst/>
          </a:prstGeom>
        </p:spPr>
      </p:pic>
      <p:pic>
        <p:nvPicPr>
          <p:cNvPr id="14" name="תמונה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792" y="2748308"/>
            <a:ext cx="2188464" cy="1456944"/>
          </a:xfrm>
          <a:prstGeom prst="rect">
            <a:avLst/>
          </a:prstGeom>
        </p:spPr>
      </p:pic>
    </p:spTree>
    <p:extLst>
      <p:ext uri="{BB962C8B-B14F-4D97-AF65-F5344CB8AC3E}">
        <p14:creationId xmlns:p14="http://schemas.microsoft.com/office/powerpoint/2010/main" val="632654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a:t>נתרן נמצא בעיקר במאכלים </a:t>
            </a:r>
            <a:r>
              <a:rPr lang="he-IL" sz="2000" dirty="0" smtClean="0"/>
              <a:t>מלוחים.</a:t>
            </a:r>
            <a:endParaRPr lang="he-IL" sz="2000" dirty="0"/>
          </a:p>
          <a:p>
            <a:pPr marL="0" indent="0">
              <a:buNone/>
            </a:pPr>
            <a:endParaRPr lang="en-US" sz="2000" dirty="0"/>
          </a:p>
        </p:txBody>
      </p:sp>
      <p:sp>
        <p:nvSpPr>
          <p:cNvPr id="5" name="מלבן 4"/>
          <p:cNvSpPr/>
          <p:nvPr/>
        </p:nvSpPr>
        <p:spPr>
          <a:xfrm>
            <a:off x="570998" y="3841759"/>
            <a:ext cx="8002003" cy="892552"/>
          </a:xfrm>
          <a:prstGeom prst="rect">
            <a:avLst/>
          </a:prstGeom>
        </p:spPr>
        <p:txBody>
          <a:bodyPr wrap="square">
            <a:spAutoFit/>
          </a:bodyPr>
          <a:lstStyle/>
          <a:p>
            <a:pPr algn="r" rtl="1"/>
            <a:r>
              <a:rPr lang="he-IL" sz="2800" b="1" dirty="0">
                <a:solidFill>
                  <a:schemeClr val="bg1">
                    <a:lumMod val="50000"/>
                  </a:schemeClr>
                </a:solidFill>
              </a:rPr>
              <a:t>תשובה: </a:t>
            </a:r>
            <a:r>
              <a:rPr lang="he-IL" sz="2800" b="1" dirty="0" smtClean="0">
                <a:solidFill>
                  <a:srgbClr val="74972C"/>
                </a:solidFill>
              </a:rPr>
              <a:t>נכון</a:t>
            </a:r>
            <a:endParaRPr lang="he-IL" b="1" dirty="0" smtClean="0">
              <a:solidFill>
                <a:srgbClr val="74972C"/>
              </a:solidFill>
            </a:endParaRPr>
          </a:p>
          <a:p>
            <a:pPr algn="r" rtl="1"/>
            <a:r>
              <a:rPr lang="he-IL" sz="2400" dirty="0" smtClean="0"/>
              <a:t>נתרן </a:t>
            </a:r>
            <a:r>
              <a:rPr lang="he-IL" sz="2400" dirty="0"/>
              <a:t>הוא אחד המרכיבים של מלח </a:t>
            </a:r>
            <a:r>
              <a:rPr lang="he-IL" sz="2400" dirty="0" smtClean="0"/>
              <a:t>בישול, שנמצא במאכלים מלוחים.</a:t>
            </a:r>
            <a:endParaRPr lang="en-US" sz="2400" dirty="0"/>
          </a:p>
        </p:txBody>
      </p:sp>
      <p:pic>
        <p:nvPicPr>
          <p:cNvPr id="6"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3998947">
            <a:off x="3932180" y="1949930"/>
            <a:ext cx="1819790" cy="1982583"/>
          </a:xfrm>
          <a:prstGeom prst="rect">
            <a:avLst/>
          </a:prstGeom>
        </p:spPr>
      </p:pic>
      <p:grpSp>
        <p:nvGrpSpPr>
          <p:cNvPr id="14" name="קבוצה 13"/>
          <p:cNvGrpSpPr/>
          <p:nvPr/>
        </p:nvGrpSpPr>
        <p:grpSpPr>
          <a:xfrm>
            <a:off x="685808" y="5051735"/>
            <a:ext cx="8216931" cy="979155"/>
            <a:chOff x="683673" y="1308267"/>
            <a:chExt cx="8216931" cy="979155"/>
          </a:xfrm>
        </p:grpSpPr>
        <p:sp>
          <p:nvSpPr>
            <p:cNvPr id="15" name="מלבן עם פינה יחידה חתוכה 14"/>
            <p:cNvSpPr/>
            <p:nvPr/>
          </p:nvSpPr>
          <p:spPr>
            <a:xfrm flipH="1">
              <a:off x="692817" y="1317411"/>
              <a:ext cx="8207787" cy="970011"/>
            </a:xfrm>
            <a:prstGeom prst="snip1Rect">
              <a:avLst>
                <a:gd name="adj" fmla="val 27828"/>
              </a:avLst>
            </a:prstGeom>
            <a:solidFill>
              <a:schemeClr val="bg1"/>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he-IL">
                <a:solidFill>
                  <a:schemeClr val="dk1"/>
                </a:solidFill>
                <a:latin typeface="Calibri" panose="020F0502020204030204" pitchFamily="34" charset="0"/>
                <a:cs typeface="Calibri" panose="020F0502020204030204" pitchFamily="34" charset="0"/>
              </a:endParaRPr>
            </a:p>
          </p:txBody>
        </p:sp>
        <p:sp>
          <p:nvSpPr>
            <p:cNvPr id="16" name="משולש שווה שוקיים 15"/>
            <p:cNvSpPr/>
            <p:nvPr/>
          </p:nvSpPr>
          <p:spPr>
            <a:xfrm>
              <a:off x="683673" y="1308267"/>
              <a:ext cx="370673" cy="287308"/>
            </a:xfrm>
            <a:prstGeom prst="triangle">
              <a:avLst>
                <a:gd name="adj" fmla="val 77062"/>
              </a:avLst>
            </a:prstGeom>
            <a:solidFill>
              <a:schemeClr val="bg1">
                <a:lumMod val="85000"/>
              </a:schemeClr>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he-IL">
                <a:solidFill>
                  <a:schemeClr val="dk1"/>
                </a:solidFill>
                <a:latin typeface="Calibri" panose="020F0502020204030204" pitchFamily="34" charset="0"/>
                <a:cs typeface="Calibri" panose="020F0502020204030204" pitchFamily="34" charset="0"/>
              </a:endParaRPr>
            </a:p>
          </p:txBody>
        </p:sp>
      </p:grpSp>
      <p:sp>
        <p:nvSpPr>
          <p:cNvPr id="17" name="אליפסה 16"/>
          <p:cNvSpPr/>
          <p:nvPr/>
        </p:nvSpPr>
        <p:spPr>
          <a:xfrm>
            <a:off x="8540981" y="5215158"/>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t>?</a:t>
            </a:r>
            <a:endParaRPr lang="he-IL" sz="1400" b="1" dirty="0"/>
          </a:p>
        </p:txBody>
      </p:sp>
      <p:sp>
        <p:nvSpPr>
          <p:cNvPr id="18" name="Rectangle 3"/>
          <p:cNvSpPr/>
          <p:nvPr/>
        </p:nvSpPr>
        <p:spPr>
          <a:xfrm>
            <a:off x="750569" y="5135605"/>
            <a:ext cx="8152171" cy="772647"/>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he-IL" sz="2000" b="1" dirty="0" smtClean="0">
                <a:solidFill>
                  <a:srgbClr val="74972C"/>
                </a:solidFill>
                <a:latin typeface="Calibri" panose="020F0502020204030204" pitchFamily="34" charset="0"/>
                <a:cs typeface="Calibri" panose="020F0502020204030204" pitchFamily="34" charset="0"/>
              </a:rPr>
              <a:t>       הידעתם</a:t>
            </a:r>
            <a:endParaRPr lang="en-US" sz="2000" b="1" dirty="0">
              <a:solidFill>
                <a:srgbClr val="74972C"/>
              </a:solidFill>
              <a:latin typeface="Calibri" panose="020F0502020204030204" pitchFamily="34" charset="0"/>
              <a:cs typeface="Calibri" panose="020F0502020204030204" pitchFamily="34" charset="0"/>
            </a:endParaRPr>
          </a:p>
          <a:p>
            <a:pPr algn="r" rtl="1">
              <a:lnSpc>
                <a:spcPct val="150000"/>
              </a:lnSpc>
            </a:pPr>
            <a:r>
              <a:rPr lang="he-IL" dirty="0">
                <a:latin typeface="Calibri" panose="020F0502020204030204" pitchFamily="34" charset="0"/>
                <a:cs typeface="Calibri" panose="020F0502020204030204" pitchFamily="34" charset="0"/>
              </a:rPr>
              <a:t>מלח נמצא בכמויות קטנות גם במוצרים מתוקים ויכול לשמש גם לשימור מזון.</a:t>
            </a:r>
          </a:p>
        </p:txBody>
      </p:sp>
      <p:pic>
        <p:nvPicPr>
          <p:cNvPr id="19"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50206" y="3148665"/>
            <a:ext cx="803423" cy="919018"/>
          </a:xfrm>
          <a:prstGeom prst="rect">
            <a:avLst/>
          </a:prstGeom>
        </p:spPr>
      </p:pic>
    </p:spTree>
    <p:extLst>
      <p:ext uri="{BB962C8B-B14F-4D97-AF65-F5344CB8AC3E}">
        <p14:creationId xmlns:p14="http://schemas.microsoft.com/office/powerpoint/2010/main" val="54989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628650" y="1460498"/>
            <a:ext cx="7886700" cy="1388417"/>
          </a:xfrm>
        </p:spPr>
        <p:txBody>
          <a:bodyPr>
            <a:normAutofit/>
          </a:bodyPr>
          <a:lstStyle/>
          <a:p>
            <a:pPr marL="0" indent="0">
              <a:buNone/>
            </a:pPr>
            <a:r>
              <a:rPr lang="he-IL" sz="2000" dirty="0"/>
              <a:t>החשיבות היחידה של נתרן </a:t>
            </a:r>
            <a:r>
              <a:rPr lang="he-IL" sz="2000" dirty="0" smtClean="0"/>
              <a:t>היא להוסיף טעם לאוכל.</a:t>
            </a:r>
            <a:endParaRPr lang="he-IL" sz="2000" dirty="0"/>
          </a:p>
          <a:p>
            <a:pPr marL="0" indent="0">
              <a:buNone/>
            </a:pPr>
            <a:endParaRPr lang="en-US" sz="2000" dirty="0"/>
          </a:p>
        </p:txBody>
      </p:sp>
      <p:pic>
        <p:nvPicPr>
          <p:cNvPr id="7"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1214" y="2248738"/>
            <a:ext cx="3713770" cy="2473869"/>
          </a:xfrm>
          <a:prstGeom prst="rect">
            <a:avLst/>
          </a:prstGeom>
        </p:spPr>
      </p:pic>
    </p:spTree>
    <p:extLst>
      <p:ext uri="{BB962C8B-B14F-4D97-AF65-F5344CB8AC3E}">
        <p14:creationId xmlns:p14="http://schemas.microsoft.com/office/powerpoint/2010/main" val="176656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p:txBody>
          <a:bodyPr>
            <a:normAutofit/>
          </a:bodyPr>
          <a:lstStyle/>
          <a:p>
            <a:pPr marL="0" indent="0">
              <a:buNone/>
            </a:pPr>
            <a:r>
              <a:rPr lang="he-IL" sz="2000" dirty="0"/>
              <a:t>החשיבות היחידה של נתרן </a:t>
            </a:r>
            <a:r>
              <a:rPr lang="he-IL" sz="2000" dirty="0" smtClean="0"/>
              <a:t>היא להוסיף טעם לאוכל.</a:t>
            </a:r>
            <a:endParaRPr lang="he-IL" sz="2000" dirty="0"/>
          </a:p>
          <a:p>
            <a:pPr marL="0" indent="0">
              <a:buNone/>
            </a:pPr>
            <a:endParaRPr lang="en-US" sz="2000" dirty="0"/>
          </a:p>
        </p:txBody>
      </p:sp>
      <p:sp>
        <p:nvSpPr>
          <p:cNvPr id="5" name="מלבן 4"/>
          <p:cNvSpPr/>
          <p:nvPr/>
        </p:nvSpPr>
        <p:spPr>
          <a:xfrm>
            <a:off x="716692" y="2628343"/>
            <a:ext cx="7798658" cy="1631216"/>
          </a:xfrm>
          <a:prstGeom prst="rect">
            <a:avLst/>
          </a:prstGeom>
        </p:spPr>
        <p:txBody>
          <a:bodyPr wrap="square">
            <a:spAutoFit/>
          </a:bodyPr>
          <a:lstStyle/>
          <a:p>
            <a:pPr algn="r" rtl="1"/>
            <a:r>
              <a:rPr lang="he-IL" sz="2800" b="1" dirty="0">
                <a:solidFill>
                  <a:schemeClr val="bg1">
                    <a:lumMod val="50000"/>
                  </a:schemeClr>
                </a:solidFill>
              </a:rPr>
              <a:t>תשובה: </a:t>
            </a:r>
            <a:r>
              <a:rPr lang="he-IL" sz="2800" b="1" dirty="0" smtClean="0">
                <a:solidFill>
                  <a:srgbClr val="D52E1E"/>
                </a:solidFill>
              </a:rPr>
              <a:t>לא נכון</a:t>
            </a:r>
            <a:endParaRPr lang="he-IL" b="1" dirty="0" smtClean="0">
              <a:solidFill>
                <a:srgbClr val="D52E1E"/>
              </a:solidFill>
            </a:endParaRPr>
          </a:p>
          <a:p>
            <a:pPr algn="r" rtl="1"/>
            <a:r>
              <a:rPr lang="he-IL" sz="2400" dirty="0" smtClean="0"/>
              <a:t>נתרן, המצוי במלח, הוא </a:t>
            </a:r>
            <a:r>
              <a:rPr lang="he-IL" sz="2400" dirty="0"/>
              <a:t>מינרל בעל תפקידים חשובים בגוף </a:t>
            </a:r>
            <a:r>
              <a:rPr lang="he-IL" sz="2400" dirty="0" smtClean="0"/>
              <a:t>האדם. למשל: </a:t>
            </a:r>
            <a:r>
              <a:rPr lang="he-IL" sz="2400" dirty="0"/>
              <a:t>שמירה על נפח הנוזלים בגוף וסיוע לפעילות תקינה של השרירים ושל מערכת העצבים</a:t>
            </a:r>
            <a:r>
              <a:rPr lang="he-IL" sz="2400" dirty="0" smtClean="0"/>
              <a:t>.</a:t>
            </a:r>
            <a:endParaRPr lang="en-US" sz="2400" dirty="0"/>
          </a:p>
        </p:txBody>
      </p:sp>
      <p:pic>
        <p:nvPicPr>
          <p:cNvPr id="8"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קבוצה 8"/>
          <p:cNvGrpSpPr/>
          <p:nvPr/>
        </p:nvGrpSpPr>
        <p:grpSpPr>
          <a:xfrm>
            <a:off x="716403" y="4778989"/>
            <a:ext cx="8207787" cy="1216958"/>
            <a:chOff x="714268" y="1392137"/>
            <a:chExt cx="8207787" cy="1216958"/>
          </a:xfrm>
        </p:grpSpPr>
        <p:sp>
          <p:nvSpPr>
            <p:cNvPr id="10" name="מלבן עם פינה יחידה חתוכה 9"/>
            <p:cNvSpPr/>
            <p:nvPr/>
          </p:nvSpPr>
          <p:spPr>
            <a:xfrm flipH="1">
              <a:off x="714268" y="1392137"/>
              <a:ext cx="8207787" cy="1216958"/>
            </a:xfrm>
            <a:prstGeom prst="snip1Rect">
              <a:avLst>
                <a:gd name="adj" fmla="val 27828"/>
              </a:avLst>
            </a:prstGeom>
            <a:solidFill>
              <a:schemeClr val="bg1"/>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he-IL">
                <a:solidFill>
                  <a:schemeClr val="dk1"/>
                </a:solidFill>
                <a:latin typeface="Calibri" panose="020F0502020204030204" pitchFamily="34" charset="0"/>
                <a:cs typeface="Calibri" panose="020F0502020204030204" pitchFamily="34" charset="0"/>
              </a:endParaRPr>
            </a:p>
          </p:txBody>
        </p:sp>
        <p:sp>
          <p:nvSpPr>
            <p:cNvPr id="11" name="משולש שווה שוקיים 10"/>
            <p:cNvSpPr/>
            <p:nvPr/>
          </p:nvSpPr>
          <p:spPr>
            <a:xfrm>
              <a:off x="730936" y="1394713"/>
              <a:ext cx="418012" cy="324000"/>
            </a:xfrm>
            <a:prstGeom prst="triangle">
              <a:avLst>
                <a:gd name="adj" fmla="val 77062"/>
              </a:avLst>
            </a:prstGeom>
            <a:solidFill>
              <a:schemeClr val="bg1">
                <a:lumMod val="85000"/>
              </a:schemeClr>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he-IL">
                <a:solidFill>
                  <a:schemeClr val="dk1"/>
                </a:solidFill>
                <a:latin typeface="Calibri" panose="020F0502020204030204" pitchFamily="34" charset="0"/>
                <a:cs typeface="Calibri" panose="020F0502020204030204" pitchFamily="34" charset="0"/>
              </a:endParaRPr>
            </a:p>
          </p:txBody>
        </p:sp>
      </p:grpSp>
      <p:sp>
        <p:nvSpPr>
          <p:cNvPr id="12" name="אליפסה 11"/>
          <p:cNvSpPr/>
          <p:nvPr/>
        </p:nvSpPr>
        <p:spPr>
          <a:xfrm>
            <a:off x="8540981" y="4858542"/>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t>?</a:t>
            </a:r>
            <a:endParaRPr lang="he-IL" sz="1400" b="1" dirty="0"/>
          </a:p>
        </p:txBody>
      </p:sp>
      <p:sp>
        <p:nvSpPr>
          <p:cNvPr id="13" name="Rectangle 3"/>
          <p:cNvSpPr/>
          <p:nvPr/>
        </p:nvSpPr>
        <p:spPr>
          <a:xfrm>
            <a:off x="750569" y="4778989"/>
            <a:ext cx="8152171" cy="1231106"/>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he-IL" sz="2000" b="1" dirty="0" smtClean="0">
                <a:solidFill>
                  <a:srgbClr val="74972C"/>
                </a:solidFill>
                <a:latin typeface="Calibri" panose="020F0502020204030204" pitchFamily="34" charset="0"/>
                <a:cs typeface="Calibri" panose="020F0502020204030204" pitchFamily="34" charset="0"/>
              </a:rPr>
              <a:t>       הידעתם</a:t>
            </a:r>
            <a:endParaRPr lang="en-US" sz="2000" b="1" dirty="0">
              <a:solidFill>
                <a:srgbClr val="74972C"/>
              </a:solidFill>
              <a:latin typeface="Calibri" panose="020F0502020204030204" pitchFamily="34" charset="0"/>
              <a:cs typeface="Calibri" panose="020F0502020204030204" pitchFamily="34" charset="0"/>
            </a:endParaRPr>
          </a:p>
          <a:p>
            <a:pPr algn="r" rtl="1">
              <a:lnSpc>
                <a:spcPct val="150000"/>
              </a:lnSpc>
            </a:pPr>
            <a:r>
              <a:rPr lang="he-IL" dirty="0">
                <a:latin typeface="Calibri" panose="020F0502020204030204" pitchFamily="34" charset="0"/>
                <a:cs typeface="Calibri" panose="020F0502020204030204" pitchFamily="34" charset="0"/>
              </a:rPr>
              <a:t>מומלץ לצרוך כ 2000 מ"ג נתרן ביום - כמות השווה לכפית אחת של מלח.</a:t>
            </a:r>
          </a:p>
          <a:p>
            <a:pPr algn="r" rtl="1">
              <a:lnSpc>
                <a:spcPct val="150000"/>
              </a:lnSpc>
            </a:pPr>
            <a:r>
              <a:rPr lang="he-IL" dirty="0">
                <a:latin typeface="Calibri" panose="020F0502020204030204" pitchFamily="34" charset="0"/>
                <a:cs typeface="Calibri" panose="020F0502020204030204" pitchFamily="34" charset="0"/>
              </a:rPr>
              <a:t>צריכה גבוהה של נתרן לאורך זמן עלולה לגרום ללחץ דם גבוה ולמחלות שונות. </a:t>
            </a: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158" y="5303520"/>
            <a:ext cx="919158" cy="919158"/>
          </a:xfrm>
          <a:prstGeom prst="rect">
            <a:avLst/>
          </a:prstGeom>
        </p:spPr>
      </p:pic>
    </p:spTree>
    <p:extLst>
      <p:ext uri="{BB962C8B-B14F-4D97-AF65-F5344CB8AC3E}">
        <p14:creationId xmlns:p14="http://schemas.microsoft.com/office/powerpoint/2010/main" val="2332672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4662616" y="1255778"/>
            <a:ext cx="3852734" cy="3966907"/>
          </a:xfrm>
        </p:spPr>
        <p:txBody>
          <a:bodyPr>
            <a:normAutofit/>
          </a:bodyPr>
          <a:lstStyle/>
          <a:p>
            <a:pPr marL="0" indent="0">
              <a:buNone/>
            </a:pPr>
            <a:r>
              <a:rPr lang="he-IL" sz="2000" dirty="0"/>
              <a:t>שומן לא נחוץ לגוף שלנו ולכן עדיף לא לאכול בכלל מזונות המכילים שומן.</a:t>
            </a:r>
          </a:p>
          <a:p>
            <a:pPr marL="0" indent="0">
              <a:buNone/>
            </a:pPr>
            <a:endParaRPr lang="en-US" sz="2000" dirty="0"/>
          </a:p>
        </p:txBody>
      </p:sp>
      <p:pic>
        <p:nvPicPr>
          <p:cNvPr id="7"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קבוצה 7"/>
          <p:cNvGrpSpPr/>
          <p:nvPr/>
        </p:nvGrpSpPr>
        <p:grpSpPr>
          <a:xfrm>
            <a:off x="2791325" y="397090"/>
            <a:ext cx="1780675" cy="1316380"/>
            <a:chOff x="2791325" y="397090"/>
            <a:chExt cx="1780675" cy="1316380"/>
          </a:xfrm>
        </p:grpSpPr>
        <p:sp>
          <p:nvSpPr>
            <p:cNvPr id="9" name="הסבר אליפטי 8"/>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2848991" y="853240"/>
              <a:ext cx="1620957" cy="369332"/>
            </a:xfrm>
            <a:prstGeom prst="rect">
              <a:avLst/>
            </a:prstGeom>
          </p:spPr>
          <p:txBody>
            <a:bodyPr wrap="none">
              <a:spAutoFit/>
            </a:bodyPr>
            <a:lstStyle/>
            <a:p>
              <a:r>
                <a:rPr lang="he-IL" b="1" dirty="0">
                  <a:solidFill>
                    <a:schemeClr val="bg1"/>
                  </a:solidFill>
                </a:rPr>
                <a:t>נכון או לא נכון?</a:t>
              </a:r>
              <a:endParaRPr lang="en-US" b="1" dirty="0">
                <a:solidFill>
                  <a:schemeClr val="bg1"/>
                </a:solidFill>
              </a:endParaRPr>
            </a:p>
          </p:txBody>
        </p:sp>
      </p:gr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3634" y="2478350"/>
            <a:ext cx="3530570" cy="2351834"/>
          </a:xfrm>
          <a:prstGeom prst="rect">
            <a:avLst/>
          </a:prstGeom>
        </p:spPr>
      </p:pic>
    </p:spTree>
    <p:extLst>
      <p:ext uri="{BB962C8B-B14F-4D97-AF65-F5344CB8AC3E}">
        <p14:creationId xmlns:p14="http://schemas.microsoft.com/office/powerpoint/2010/main" val="65583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תמונה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620" y="4282185"/>
            <a:ext cx="8218120" cy="1880999"/>
          </a:xfrm>
          <a:prstGeom prst="rect">
            <a:avLst/>
          </a:prstGeom>
        </p:spPr>
      </p:pic>
      <p:sp>
        <p:nvSpPr>
          <p:cNvPr id="2" name="כותרת 1"/>
          <p:cNvSpPr>
            <a:spLocks noGrp="1"/>
          </p:cNvSpPr>
          <p:nvPr>
            <p:ph type="title"/>
          </p:nvPr>
        </p:nvSpPr>
        <p:spPr/>
        <p:txBody>
          <a:bodyPr/>
          <a:lstStyle/>
          <a:p>
            <a:r>
              <a:rPr lang="he-IL" dirty="0"/>
              <a:t>חידון סימוני מזון</a:t>
            </a:r>
            <a:endParaRPr lang="en-US" dirty="0"/>
          </a:p>
        </p:txBody>
      </p:sp>
      <p:sp>
        <p:nvSpPr>
          <p:cNvPr id="3" name="מציין מיקום תוכן 2"/>
          <p:cNvSpPr>
            <a:spLocks noGrp="1"/>
          </p:cNvSpPr>
          <p:nvPr>
            <p:ph idx="1"/>
          </p:nvPr>
        </p:nvSpPr>
        <p:spPr>
          <a:xfrm>
            <a:off x="628650" y="1255778"/>
            <a:ext cx="7886700" cy="3966907"/>
          </a:xfrm>
        </p:spPr>
        <p:txBody>
          <a:bodyPr>
            <a:normAutofit/>
          </a:bodyPr>
          <a:lstStyle/>
          <a:p>
            <a:pPr marL="0" indent="0">
              <a:buNone/>
            </a:pPr>
            <a:r>
              <a:rPr lang="he-IL" sz="2000" dirty="0"/>
              <a:t>שומן לא נחוץ לגוף שלנו ולכן עדיף לא לאכול בכלל מזונות המכילים שומן</a:t>
            </a:r>
            <a:r>
              <a:rPr lang="he-IL" sz="2000" dirty="0" smtClean="0"/>
              <a:t>.</a:t>
            </a:r>
            <a:endParaRPr lang="he-IL" sz="2000" dirty="0"/>
          </a:p>
          <a:p>
            <a:pPr marL="0" indent="0">
              <a:buNone/>
            </a:pPr>
            <a:endParaRPr lang="en-US" sz="2000" dirty="0"/>
          </a:p>
        </p:txBody>
      </p:sp>
      <p:sp>
        <p:nvSpPr>
          <p:cNvPr id="5" name="מלבן 4"/>
          <p:cNvSpPr/>
          <p:nvPr/>
        </p:nvSpPr>
        <p:spPr>
          <a:xfrm>
            <a:off x="999744" y="2581341"/>
            <a:ext cx="7515606" cy="1631216"/>
          </a:xfrm>
          <a:prstGeom prst="rect">
            <a:avLst/>
          </a:prstGeom>
        </p:spPr>
        <p:txBody>
          <a:bodyPr wrap="square">
            <a:spAutoFit/>
          </a:bodyPr>
          <a:lstStyle/>
          <a:p>
            <a:pPr algn="r" rtl="1"/>
            <a:r>
              <a:rPr lang="he-IL" sz="2800" b="1" dirty="0">
                <a:solidFill>
                  <a:schemeClr val="bg1">
                    <a:lumMod val="50000"/>
                  </a:schemeClr>
                </a:solidFill>
              </a:rPr>
              <a:t>תשובה: </a:t>
            </a:r>
            <a:r>
              <a:rPr lang="he-IL" sz="2800" b="1" dirty="0" smtClean="0">
                <a:solidFill>
                  <a:srgbClr val="D52E1E"/>
                </a:solidFill>
              </a:rPr>
              <a:t>לא נכון</a:t>
            </a:r>
            <a:endParaRPr lang="he-IL" b="1" dirty="0" smtClean="0">
              <a:solidFill>
                <a:srgbClr val="D52E1E"/>
              </a:solidFill>
            </a:endParaRPr>
          </a:p>
          <a:p>
            <a:pPr algn="r" rtl="1"/>
            <a:r>
              <a:rPr lang="he-IL" sz="2400" dirty="0"/>
              <a:t>השומנים חיוניים </a:t>
            </a:r>
            <a:r>
              <a:rPr lang="he-IL" sz="2400" dirty="0" err="1"/>
              <a:t>לתיפקודים</a:t>
            </a:r>
            <a:r>
              <a:rPr lang="he-IL" sz="2400" dirty="0"/>
              <a:t> רבים בגוף: בניית תאים, ספיגת וויטמינים, ייצור הורמונים, פעילות מערכת העצבים, אגירת אנרגיה ועוד</a:t>
            </a:r>
            <a:r>
              <a:rPr lang="he-IL" sz="2400" dirty="0" smtClean="0"/>
              <a:t>.</a:t>
            </a:r>
            <a:endParaRPr lang="en-US" sz="2400" dirty="0"/>
          </a:p>
        </p:txBody>
      </p:sp>
      <p:pic>
        <p:nvPicPr>
          <p:cNvPr id="9"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קבוצה 15"/>
          <p:cNvGrpSpPr/>
          <p:nvPr/>
        </p:nvGrpSpPr>
        <p:grpSpPr>
          <a:xfrm>
            <a:off x="3639312" y="4468631"/>
            <a:ext cx="5263428" cy="1508105"/>
            <a:chOff x="3639312" y="4778989"/>
            <a:chExt cx="5263428" cy="1508105"/>
          </a:xfrm>
        </p:grpSpPr>
        <p:sp>
          <p:nvSpPr>
            <p:cNvPr id="17" name="אליפסה 16"/>
            <p:cNvSpPr/>
            <p:nvPr/>
          </p:nvSpPr>
          <p:spPr>
            <a:xfrm>
              <a:off x="8540981" y="4858542"/>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t>?</a:t>
              </a:r>
              <a:endParaRPr lang="he-IL" sz="1400" b="1" dirty="0"/>
            </a:p>
          </p:txBody>
        </p:sp>
        <p:sp>
          <p:nvSpPr>
            <p:cNvPr id="18" name="Rectangle 3"/>
            <p:cNvSpPr/>
            <p:nvPr/>
          </p:nvSpPr>
          <p:spPr>
            <a:xfrm>
              <a:off x="3639312" y="4778989"/>
              <a:ext cx="5263428" cy="1508105"/>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he-IL" sz="2000" b="1" dirty="0" smtClean="0">
                  <a:solidFill>
                    <a:srgbClr val="74972C"/>
                  </a:solidFill>
                  <a:latin typeface="Calibri" panose="020F0502020204030204" pitchFamily="34" charset="0"/>
                  <a:cs typeface="Calibri" panose="020F0502020204030204" pitchFamily="34" charset="0"/>
                </a:rPr>
                <a:t>       הידעתם</a:t>
              </a:r>
              <a:endParaRPr lang="en-US" sz="2000" b="1" dirty="0">
                <a:solidFill>
                  <a:srgbClr val="74972C"/>
                </a:solidFill>
                <a:latin typeface="Calibri" panose="020F0502020204030204" pitchFamily="34" charset="0"/>
                <a:cs typeface="Calibri" panose="020F0502020204030204" pitchFamily="34" charset="0"/>
              </a:endParaRPr>
            </a:p>
            <a:p>
              <a:pPr algn="r" rtl="1"/>
              <a:r>
                <a:rPr lang="he-IL" dirty="0">
                  <a:latin typeface="Calibri" panose="020F0502020204030204" pitchFamily="34" charset="0"/>
                  <a:cs typeface="Calibri" panose="020F0502020204030204" pitchFamily="34" charset="0"/>
                </a:rPr>
                <a:t>כולסטרול הוא שומן המצוי בדם וחיוני לתפקוד הגוף. רמות גבוהות של כולסטרול עלולות לגרום למחלות לב ולאירועים מוחיים. עדיף לצרוך שומן לא רווי, אשר יכול לסייע בהורדת הכמות של הכולסטרול ה"רע" בדם</a:t>
              </a:r>
              <a:r>
                <a:rPr lang="he-IL" dirty="0" smtClean="0">
                  <a:latin typeface="Calibri" panose="020F0502020204030204" pitchFamily="34" charset="0"/>
                  <a:cs typeface="Calibri" panose="020F0502020204030204" pitchFamily="34" charset="0"/>
                </a:rPr>
                <a:t>.</a:t>
              </a:r>
              <a:endParaRPr lang="he-IL" dirty="0">
                <a:latin typeface="Calibri" panose="020F0502020204030204" pitchFamily="34" charset="0"/>
                <a:cs typeface="Calibri" panose="020F0502020204030204" pitchFamily="34" charset="0"/>
              </a:endParaRPr>
            </a:p>
          </p:txBody>
        </p:sp>
      </p:grpSp>
      <p:pic>
        <p:nvPicPr>
          <p:cNvPr id="12" name="תמונה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1251" y="4370276"/>
            <a:ext cx="2592500" cy="1722248"/>
          </a:xfrm>
          <a:prstGeom prst="rect">
            <a:avLst/>
          </a:prstGeom>
        </p:spPr>
      </p:pic>
    </p:spTree>
    <p:extLst>
      <p:ext uri="{BB962C8B-B14F-4D97-AF65-F5344CB8AC3E}">
        <p14:creationId xmlns:p14="http://schemas.microsoft.com/office/powerpoint/2010/main" val="2157656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שאלות לדיון</a:t>
            </a:r>
            <a:endParaRPr lang="en-US" dirty="0"/>
          </a:p>
        </p:txBody>
      </p:sp>
      <p:sp>
        <p:nvSpPr>
          <p:cNvPr id="3" name="מציין מיקום תוכן 2"/>
          <p:cNvSpPr>
            <a:spLocks noGrp="1"/>
          </p:cNvSpPr>
          <p:nvPr>
            <p:ph idx="1"/>
          </p:nvPr>
        </p:nvSpPr>
        <p:spPr>
          <a:xfrm>
            <a:off x="1268626" y="1460498"/>
            <a:ext cx="7246723" cy="3966907"/>
          </a:xfrm>
        </p:spPr>
        <p:txBody>
          <a:bodyPr>
            <a:normAutofit/>
          </a:bodyPr>
          <a:lstStyle/>
          <a:p>
            <a:pPr marL="0" indent="0" algn="ctr">
              <a:buNone/>
            </a:pPr>
            <a:r>
              <a:rPr lang="he-IL" sz="2400" b="1" dirty="0" smtClean="0"/>
              <a:t>האם לדעתכם מותר לאכול מוצר מזון שיש עליו סימון אדום?</a:t>
            </a:r>
            <a:endParaRPr lang="en-US" sz="2400" b="1" dirty="0"/>
          </a:p>
        </p:txBody>
      </p:sp>
      <p:pic>
        <p:nvPicPr>
          <p:cNvPr id="8" name="תמונה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02625" y="2481708"/>
            <a:ext cx="2978723" cy="962243"/>
          </a:xfrm>
          <a:prstGeom prst="rect">
            <a:avLst/>
          </a:prstGeom>
        </p:spPr>
      </p:pic>
    </p:spTree>
    <p:extLst>
      <p:ext uri="{BB962C8B-B14F-4D97-AF65-F5344CB8AC3E}">
        <p14:creationId xmlns:p14="http://schemas.microsoft.com/office/powerpoint/2010/main" val="951018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שאלות לדיון</a:t>
            </a:r>
            <a:endParaRPr lang="en-US" dirty="0"/>
          </a:p>
        </p:txBody>
      </p:sp>
      <p:sp>
        <p:nvSpPr>
          <p:cNvPr id="5" name="מלבן 4"/>
          <p:cNvSpPr/>
          <p:nvPr/>
        </p:nvSpPr>
        <p:spPr>
          <a:xfrm>
            <a:off x="1268626" y="3663944"/>
            <a:ext cx="6999588" cy="1631216"/>
          </a:xfrm>
          <a:prstGeom prst="rect">
            <a:avLst/>
          </a:prstGeom>
        </p:spPr>
        <p:txBody>
          <a:bodyPr wrap="square">
            <a:spAutoFit/>
          </a:bodyPr>
          <a:lstStyle/>
          <a:p>
            <a:pPr algn="r" rtl="1"/>
            <a:r>
              <a:rPr lang="he-IL" sz="2000" dirty="0"/>
              <a:t>מלח, סוכר ושומן הם חלק ממרכיבי התזונה שהגוף זקוק להם. אולם, כדי לשמור על תזונה בריאה מומלץ לצרוך שומן רווי, מלח וסוכר בכמויות מוגבלות.</a:t>
            </a:r>
          </a:p>
          <a:p>
            <a:pPr algn="r" rtl="1"/>
            <a:r>
              <a:rPr lang="he-IL" sz="2000" dirty="0"/>
              <a:t>לכן, מותר לאכול מוצרים שיש עליהם סימון אדום, אך יש לעשות זאת במידה</a:t>
            </a:r>
            <a:endParaRPr lang="en-US" sz="2000" b="1" dirty="0"/>
          </a:p>
        </p:txBody>
      </p:sp>
      <p:sp>
        <p:nvSpPr>
          <p:cNvPr id="9" name="מציין מיקום תוכן 2"/>
          <p:cNvSpPr>
            <a:spLocks noGrp="1"/>
          </p:cNvSpPr>
          <p:nvPr>
            <p:ph idx="1"/>
          </p:nvPr>
        </p:nvSpPr>
        <p:spPr>
          <a:xfrm>
            <a:off x="1268626" y="1460498"/>
            <a:ext cx="7246723" cy="3966907"/>
          </a:xfrm>
        </p:spPr>
        <p:txBody>
          <a:bodyPr/>
          <a:lstStyle/>
          <a:p>
            <a:pPr marL="0" indent="0" algn="ctr">
              <a:buNone/>
            </a:pPr>
            <a:r>
              <a:rPr lang="he-IL" b="1" dirty="0" smtClean="0"/>
              <a:t>האם לדעתכם מותר לאכול מוצר מזון שיש עליו סימון אדום?</a:t>
            </a:r>
            <a:endParaRPr lang="en-US" b="1" dirty="0"/>
          </a:p>
        </p:txBody>
      </p:sp>
      <p:pic>
        <p:nvPicPr>
          <p:cNvPr id="10" name="תמונה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02625" y="2481708"/>
            <a:ext cx="2978723" cy="962243"/>
          </a:xfrm>
          <a:prstGeom prst="rect">
            <a:avLst/>
          </a:prstGeom>
        </p:spPr>
      </p:pic>
    </p:spTree>
    <p:extLst>
      <p:ext uri="{BB962C8B-B14F-4D97-AF65-F5344CB8AC3E}">
        <p14:creationId xmlns:p14="http://schemas.microsoft.com/office/powerpoint/2010/main" val="4065218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שאלות לדיון</a:t>
            </a:r>
            <a:endParaRPr lang="en-US" dirty="0"/>
          </a:p>
        </p:txBody>
      </p:sp>
      <p:sp>
        <p:nvSpPr>
          <p:cNvPr id="3" name="מציין מיקום תוכן 2"/>
          <p:cNvSpPr>
            <a:spLocks noGrp="1"/>
          </p:cNvSpPr>
          <p:nvPr>
            <p:ph idx="1"/>
          </p:nvPr>
        </p:nvSpPr>
        <p:spPr>
          <a:xfrm>
            <a:off x="1268626" y="1460498"/>
            <a:ext cx="7246723" cy="3966907"/>
          </a:xfrm>
        </p:spPr>
        <p:txBody>
          <a:bodyPr>
            <a:normAutofit/>
          </a:bodyPr>
          <a:lstStyle/>
          <a:p>
            <a:pPr marL="0" indent="0" algn="ctr">
              <a:buNone/>
            </a:pPr>
            <a:r>
              <a:rPr lang="he-IL" sz="2400" b="1" dirty="0" smtClean="0"/>
              <a:t>מדוע לדעתכם נבחר הצבע האדום לסימון מרכיבים הנמצאים בכמות גבוהה?</a:t>
            </a:r>
            <a:endParaRPr lang="en-US" sz="2400" b="1" dirty="0"/>
          </a:p>
        </p:txBody>
      </p:sp>
      <p:pic>
        <p:nvPicPr>
          <p:cNvPr id="5" name="תמונה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02625" y="2481708"/>
            <a:ext cx="2978723" cy="962243"/>
          </a:xfrm>
          <a:prstGeom prst="rect">
            <a:avLst/>
          </a:prstGeom>
        </p:spPr>
      </p:pic>
    </p:spTree>
    <p:extLst>
      <p:ext uri="{BB962C8B-B14F-4D97-AF65-F5344CB8AC3E}">
        <p14:creationId xmlns:p14="http://schemas.microsoft.com/office/powerpoint/2010/main" val="2603772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תוכן 2"/>
          <p:cNvSpPr txBox="1">
            <a:spLocks/>
          </p:cNvSpPr>
          <p:nvPr/>
        </p:nvSpPr>
        <p:spPr>
          <a:xfrm>
            <a:off x="628650" y="3894335"/>
            <a:ext cx="7886700" cy="2179802"/>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400" dirty="0" smtClean="0"/>
              <a:t>מקובל להשתמש בצבע אדום לאזהרה.</a:t>
            </a:r>
            <a:endParaRPr lang="en-US" sz="2000" dirty="0" smtClean="0"/>
          </a:p>
          <a:p>
            <a:pPr marL="0" indent="0">
              <a:buFont typeface="Arial" panose="020B0604020202020204" pitchFamily="34" charset="0"/>
              <a:buNone/>
            </a:pPr>
            <a:endParaRPr lang="he-IL" sz="2000" dirty="0" smtClean="0"/>
          </a:p>
          <a:p>
            <a:pPr marL="0" indent="0">
              <a:buFont typeface="Arial" panose="020B0604020202020204" pitchFamily="34" charset="0"/>
              <a:buNone/>
            </a:pPr>
            <a:r>
              <a:rPr lang="he-IL" sz="2000" dirty="0" smtClean="0"/>
              <a:t>הסימונים האדומים מזכירים לנו לעצור ולחשוב, </a:t>
            </a:r>
            <a:r>
              <a:rPr lang="en-US" sz="2000" dirty="0" smtClean="0"/>
              <a:t/>
            </a:r>
            <a:br>
              <a:rPr lang="en-US" sz="2000" dirty="0" smtClean="0"/>
            </a:br>
            <a:r>
              <a:rPr lang="he-IL" sz="2000" dirty="0" smtClean="0"/>
              <a:t>כך שנוכל לבחור להימנע מכמויות גדולות של מרכיבים אלו.</a:t>
            </a:r>
          </a:p>
          <a:p>
            <a:endParaRPr lang="he-IL" sz="2000" dirty="0" smtClean="0"/>
          </a:p>
          <a:p>
            <a:endParaRPr lang="he-IL" sz="2000" dirty="0"/>
          </a:p>
        </p:txBody>
      </p:sp>
      <p:sp>
        <p:nvSpPr>
          <p:cNvPr id="2" name="כותרת 1"/>
          <p:cNvSpPr>
            <a:spLocks noGrp="1"/>
          </p:cNvSpPr>
          <p:nvPr>
            <p:ph type="title"/>
          </p:nvPr>
        </p:nvSpPr>
        <p:spPr/>
        <p:txBody>
          <a:bodyPr/>
          <a:lstStyle/>
          <a:p>
            <a:r>
              <a:rPr lang="he-IL" dirty="0" smtClean="0"/>
              <a:t>שאלות לדיון</a:t>
            </a:r>
            <a:endParaRPr lang="en-US" dirty="0"/>
          </a:p>
        </p:txBody>
      </p:sp>
      <p:sp>
        <p:nvSpPr>
          <p:cNvPr id="10" name="מציין מיקום תוכן 2"/>
          <p:cNvSpPr>
            <a:spLocks noGrp="1"/>
          </p:cNvSpPr>
          <p:nvPr>
            <p:ph idx="1"/>
          </p:nvPr>
        </p:nvSpPr>
        <p:spPr>
          <a:xfrm>
            <a:off x="1268626" y="1460498"/>
            <a:ext cx="7246723" cy="3966907"/>
          </a:xfrm>
        </p:spPr>
        <p:txBody>
          <a:bodyPr>
            <a:normAutofit/>
          </a:bodyPr>
          <a:lstStyle/>
          <a:p>
            <a:pPr marL="0" indent="0" algn="ctr">
              <a:buNone/>
            </a:pPr>
            <a:r>
              <a:rPr lang="he-IL" sz="2400" b="1" dirty="0" smtClean="0"/>
              <a:t>מדוע לדעתכם נבחר הצבע האדום לסימון מרכיבים הנמצאים בכמות גבוהה?</a:t>
            </a:r>
            <a:endParaRPr lang="en-US" sz="2400" b="1" dirty="0"/>
          </a:p>
        </p:txBody>
      </p:sp>
      <p:pic>
        <p:nvPicPr>
          <p:cNvPr id="14" name="תמונה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02625" y="2481708"/>
            <a:ext cx="2978723" cy="962243"/>
          </a:xfrm>
          <a:prstGeom prst="rect">
            <a:avLst/>
          </a:prstGeom>
        </p:spPr>
      </p:pic>
      <p:grpSp>
        <p:nvGrpSpPr>
          <p:cNvPr id="6" name="קבוצה 5"/>
          <p:cNvGrpSpPr/>
          <p:nvPr/>
        </p:nvGrpSpPr>
        <p:grpSpPr>
          <a:xfrm>
            <a:off x="1722497" y="3850921"/>
            <a:ext cx="1266567" cy="2401598"/>
            <a:chOff x="1379736" y="3850921"/>
            <a:chExt cx="1266567" cy="2401598"/>
          </a:xfrm>
        </p:grpSpPr>
        <p:pic>
          <p:nvPicPr>
            <p:cNvPr id="5" name="תמונה 4"/>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86706" y="4917989"/>
              <a:ext cx="252626" cy="1334530"/>
            </a:xfrm>
            <a:prstGeom prst="rect">
              <a:avLst/>
            </a:prstGeom>
          </p:spPr>
        </p:pic>
        <p:pic>
          <p:nvPicPr>
            <p:cNvPr id="1026" name="Picture 2" descr="File:Israel road sign 302.sv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9736" y="3850921"/>
              <a:ext cx="1266567" cy="126656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תמונה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1588" y="3370587"/>
            <a:ext cx="966763" cy="2881932"/>
          </a:xfrm>
          <a:prstGeom prst="rect">
            <a:avLst/>
          </a:prstGeom>
        </p:spPr>
      </p:pic>
    </p:spTree>
    <p:extLst>
      <p:ext uri="{BB962C8B-B14F-4D97-AF65-F5344CB8AC3E}">
        <p14:creationId xmlns:p14="http://schemas.microsoft.com/office/powerpoint/2010/main" val="2263023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המלצות תזונה</a:t>
            </a:r>
            <a:endParaRPr lang="en-US" dirty="0"/>
          </a:p>
        </p:txBody>
      </p:sp>
      <p:sp>
        <p:nvSpPr>
          <p:cNvPr id="3" name="מציין מיקום תוכן 2"/>
          <p:cNvSpPr>
            <a:spLocks noGrp="1"/>
          </p:cNvSpPr>
          <p:nvPr>
            <p:ph idx="1"/>
          </p:nvPr>
        </p:nvSpPr>
        <p:spPr>
          <a:xfrm>
            <a:off x="1301578" y="1460498"/>
            <a:ext cx="7213772" cy="3966907"/>
          </a:xfrm>
        </p:spPr>
        <p:txBody>
          <a:bodyPr>
            <a:normAutofit/>
          </a:bodyPr>
          <a:lstStyle/>
          <a:p>
            <a:pPr marL="0" indent="0">
              <a:buNone/>
            </a:pPr>
            <a:r>
              <a:rPr lang="he-IL" sz="2000" dirty="0" smtClean="0"/>
              <a:t>תזונה תלויה בהעדפות אישיות, בגיל, במצב הבריאות, במידת הפעילות הגופנית ועוד.</a:t>
            </a:r>
          </a:p>
          <a:p>
            <a:pPr marL="0" indent="0">
              <a:buNone/>
            </a:pPr>
            <a:endParaRPr lang="he-IL" sz="2000" dirty="0" smtClean="0"/>
          </a:p>
          <a:p>
            <a:pPr marL="0" indent="0">
              <a:buNone/>
            </a:pPr>
            <a:r>
              <a:rPr lang="he-IL" sz="2000" dirty="0" smtClean="0"/>
              <a:t>ההמלצות המקובלות כיום לתזונה </a:t>
            </a:r>
            <a:r>
              <a:rPr lang="he-IL" sz="2000" dirty="0"/>
              <a:t>בריאה ומודעת </a:t>
            </a:r>
            <a:r>
              <a:rPr lang="he-IL" sz="2000" dirty="0" smtClean="0"/>
              <a:t>הן:</a:t>
            </a:r>
          </a:p>
          <a:p>
            <a:r>
              <a:rPr lang="he-IL" sz="2000" dirty="0" smtClean="0"/>
              <a:t>פירמידת המזון</a:t>
            </a:r>
          </a:p>
          <a:p>
            <a:endParaRPr lang="he-IL" sz="2000" dirty="0"/>
          </a:p>
          <a:p>
            <a:endParaRPr lang="he-IL" sz="2000" dirty="0" smtClean="0"/>
          </a:p>
          <a:p>
            <a:endParaRPr lang="he-IL" sz="2000" dirty="0" smtClean="0"/>
          </a:p>
          <a:p>
            <a:r>
              <a:rPr lang="he-IL" sz="2000" dirty="0" smtClean="0"/>
              <a:t>תזונה ים תיכונית</a:t>
            </a:r>
            <a:endParaRPr lang="he-IL" sz="2000" dirty="0"/>
          </a:p>
        </p:txBody>
      </p:sp>
      <p:pic>
        <p:nvPicPr>
          <p:cNvPr id="4" name="מציין מיקום תוכן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1258" y="3044607"/>
            <a:ext cx="1483482" cy="1428539"/>
          </a:xfrm>
          <a:prstGeom prst="rect">
            <a:avLst/>
          </a:prstGeom>
          <a:ln>
            <a:noFill/>
          </a:ln>
          <a:effectLst>
            <a:outerShdw blurRad="190500" algn="tl" rotWithShape="0">
              <a:srgbClr val="000000">
                <a:alpha val="70000"/>
              </a:srgbClr>
            </a:outerShdw>
          </a:effectLst>
        </p:spPr>
      </p:pic>
      <p:pic>
        <p:nvPicPr>
          <p:cNvPr id="5" name="מציין מיקום תוכן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6651" y="4692243"/>
            <a:ext cx="1463195" cy="13973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612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בריא או לא בריא?</a:t>
            </a:r>
            <a:endParaRPr lang="en-US" dirty="0"/>
          </a:p>
        </p:txBody>
      </p:sp>
      <p:sp>
        <p:nvSpPr>
          <p:cNvPr id="3" name="מציין מיקום תוכן 2"/>
          <p:cNvSpPr>
            <a:spLocks noGrp="1"/>
          </p:cNvSpPr>
          <p:nvPr>
            <p:ph idx="1"/>
          </p:nvPr>
        </p:nvSpPr>
        <p:spPr>
          <a:xfrm>
            <a:off x="477982" y="1460498"/>
            <a:ext cx="8037368" cy="3966907"/>
          </a:xfrm>
        </p:spPr>
        <p:txBody>
          <a:bodyPr>
            <a:normAutofit/>
          </a:bodyPr>
          <a:lstStyle/>
          <a:p>
            <a:pPr marL="0" indent="0">
              <a:buNone/>
            </a:pPr>
            <a:r>
              <a:rPr lang="he-IL" sz="2400" dirty="0"/>
              <a:t>איזה סוגים של מזון נחשבים </a:t>
            </a:r>
            <a:r>
              <a:rPr lang="he-IL" sz="2400" b="1" dirty="0" smtClean="0"/>
              <a:t>לדעתכם</a:t>
            </a:r>
            <a:r>
              <a:rPr lang="he-IL" sz="2400" dirty="0" smtClean="0"/>
              <a:t> לבריאים?</a:t>
            </a:r>
          </a:p>
          <a:p>
            <a:pPr marL="0" indent="0">
              <a:buNone/>
            </a:pPr>
            <a:r>
              <a:rPr lang="he-IL" sz="2000" dirty="0" smtClean="0"/>
              <a:t>ציינו </a:t>
            </a:r>
            <a:r>
              <a:rPr lang="he-IL" sz="2000" dirty="0"/>
              <a:t>סוגי מזון ולא שמות של מזונות </a:t>
            </a:r>
            <a:r>
              <a:rPr lang="he-IL" sz="2000" dirty="0" smtClean="0"/>
              <a:t>מסוימים</a:t>
            </a:r>
            <a:r>
              <a:rPr lang="en-US" sz="2000" dirty="0" smtClean="0"/>
              <a:t/>
            </a:r>
            <a:br>
              <a:rPr lang="en-US" sz="2000" dirty="0" smtClean="0"/>
            </a:br>
            <a:r>
              <a:rPr lang="he-IL" sz="2000" dirty="0" smtClean="0"/>
              <a:t>(למשל: </a:t>
            </a:r>
            <a:r>
              <a:rPr lang="he-IL" sz="2000" dirty="0"/>
              <a:t>פירות טריים ולא בננה, תפוח וכד').</a:t>
            </a:r>
            <a:r>
              <a:rPr lang="he-IL" sz="2400" dirty="0"/>
              <a:t> </a:t>
            </a:r>
            <a:br>
              <a:rPr lang="he-IL" sz="2400" dirty="0"/>
            </a:br>
            <a:endParaRPr lang="en-US" sz="2400" dirty="0"/>
          </a:p>
        </p:txBody>
      </p:sp>
      <p:grpSp>
        <p:nvGrpSpPr>
          <p:cNvPr id="7" name="קבוצה 6"/>
          <p:cNvGrpSpPr/>
          <p:nvPr/>
        </p:nvGrpSpPr>
        <p:grpSpPr>
          <a:xfrm>
            <a:off x="1189200" y="2047042"/>
            <a:ext cx="2438400" cy="2045474"/>
            <a:chOff x="5338119" y="2265406"/>
            <a:chExt cx="2438400" cy="2045474"/>
          </a:xfrm>
        </p:grpSpPr>
        <p:sp>
          <p:nvSpPr>
            <p:cNvPr id="4" name="מלבן מעוגל 3"/>
            <p:cNvSpPr/>
            <p:nvPr/>
          </p:nvSpPr>
          <p:spPr>
            <a:xfrm>
              <a:off x="5338119" y="2265406"/>
              <a:ext cx="2438400" cy="2045474"/>
            </a:xfrm>
            <a:prstGeom prst="roundRect">
              <a:avLst>
                <a:gd name="adj" fmla="val 0"/>
              </a:avLst>
            </a:prstGeom>
            <a:solidFill>
              <a:srgbClr val="6ECC54"/>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5" name="מלבן 4"/>
            <p:cNvSpPr/>
            <p:nvPr/>
          </p:nvSpPr>
          <p:spPr>
            <a:xfrm>
              <a:off x="5675507" y="2318072"/>
              <a:ext cx="1763624" cy="369332"/>
            </a:xfrm>
            <a:prstGeom prst="rect">
              <a:avLst/>
            </a:prstGeom>
          </p:spPr>
          <p:txBody>
            <a:bodyPr wrap="none">
              <a:spAutoFit/>
            </a:bodyPr>
            <a:lstStyle/>
            <a:p>
              <a:r>
                <a:rPr lang="he-IL" dirty="0">
                  <a:solidFill>
                    <a:schemeClr val="bg1"/>
                  </a:solidFill>
                </a:rPr>
                <a:t>מוצרי מזון בריאים</a:t>
              </a:r>
              <a:endParaRPr lang="en-US" dirty="0">
                <a:solidFill>
                  <a:schemeClr val="bg1"/>
                </a:solidFill>
              </a:endParaRPr>
            </a:p>
          </p:txBody>
        </p:sp>
      </p:grpSp>
      <p:pic>
        <p:nvPicPr>
          <p:cNvPr id="8" name="תמונה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1120" y="2521706"/>
            <a:ext cx="2194560" cy="1456944"/>
          </a:xfrm>
          <a:prstGeom prst="rect">
            <a:avLst/>
          </a:prstGeom>
        </p:spPr>
      </p:pic>
    </p:spTree>
    <p:extLst>
      <p:ext uri="{BB962C8B-B14F-4D97-AF65-F5344CB8AC3E}">
        <p14:creationId xmlns:p14="http://schemas.microsoft.com/office/powerpoint/2010/main" val="1662047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המלצות תזונה</a:t>
            </a:r>
            <a:endParaRPr lang="en-US" dirty="0"/>
          </a:p>
        </p:txBody>
      </p:sp>
      <p:pic>
        <p:nvPicPr>
          <p:cNvPr id="9" name="מציין מיקום תוכן 8"/>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741" b="885"/>
          <a:stretch/>
        </p:blipFill>
        <p:spPr>
          <a:xfrm>
            <a:off x="2195761" y="1252152"/>
            <a:ext cx="5296176" cy="4975654"/>
          </a:xfrm>
          <a:prstGeom prst="rect">
            <a:avLst/>
          </a:prstGeom>
          <a:noFill/>
          <a:ln>
            <a:noFill/>
          </a:ln>
        </p:spPr>
      </p:pic>
    </p:spTree>
    <p:extLst>
      <p:ext uri="{BB962C8B-B14F-4D97-AF65-F5344CB8AC3E}">
        <p14:creationId xmlns:p14="http://schemas.microsoft.com/office/powerpoint/2010/main" val="862009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המלצות תזונה</a:t>
            </a:r>
            <a:endParaRPr lang="en-US" dirty="0"/>
          </a:p>
        </p:txBody>
      </p:sp>
      <p:pic>
        <p:nvPicPr>
          <p:cNvPr id="4" name="מציין מיקום תוכן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84172" y="995483"/>
            <a:ext cx="5267075" cy="5018139"/>
          </a:xfrm>
          <a:prstGeom prst="rect">
            <a:avLst/>
          </a:prstGeom>
          <a:noFill/>
          <a:ln>
            <a:noFill/>
          </a:ln>
        </p:spPr>
      </p:pic>
    </p:spTree>
    <p:extLst>
      <p:ext uri="{BB962C8B-B14F-4D97-AF65-F5344CB8AC3E}">
        <p14:creationId xmlns:p14="http://schemas.microsoft.com/office/powerpoint/2010/main" val="3555224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יוצרים סימוני מזון – פעילות בקבוצות</a:t>
            </a:r>
            <a:endParaRPr lang="en-US" dirty="0"/>
          </a:p>
        </p:txBody>
      </p:sp>
      <p:sp>
        <p:nvSpPr>
          <p:cNvPr id="3" name="מציין מיקום תוכן 2"/>
          <p:cNvSpPr>
            <a:spLocks noGrp="1"/>
          </p:cNvSpPr>
          <p:nvPr>
            <p:ph idx="1"/>
          </p:nvPr>
        </p:nvSpPr>
        <p:spPr>
          <a:xfrm>
            <a:off x="1112108" y="1460498"/>
            <a:ext cx="7403242" cy="3966907"/>
          </a:xfrm>
        </p:spPr>
        <p:txBody>
          <a:bodyPr>
            <a:normAutofit/>
          </a:bodyPr>
          <a:lstStyle/>
          <a:p>
            <a:pPr marL="0" indent="0">
              <a:buNone/>
            </a:pPr>
            <a:r>
              <a:rPr lang="he-IL" sz="2000" b="1" dirty="0" smtClean="0"/>
              <a:t>עליכם להכין סימון מזון המיועד לאריזות מזון:</a:t>
            </a:r>
          </a:p>
          <a:p>
            <a:r>
              <a:rPr lang="he-IL" sz="2000" dirty="0" smtClean="0"/>
              <a:t>עיינו בדף המלצות התזונה.</a:t>
            </a:r>
          </a:p>
          <a:p>
            <a:r>
              <a:rPr lang="he-IL" sz="2000" dirty="0" smtClean="0"/>
              <a:t>חישבו מהו המסר אותו אתם רוצים להעביר.</a:t>
            </a:r>
          </a:p>
          <a:p>
            <a:r>
              <a:rPr lang="he-IL" sz="2000" dirty="0" smtClean="0"/>
              <a:t>בחרו איור וצבעים מתאימים. תוכלו להוסיף גם מלל קצר וממוקד.</a:t>
            </a:r>
          </a:p>
          <a:p>
            <a:r>
              <a:rPr lang="he-IL" sz="2000" dirty="0" smtClean="0"/>
              <a:t>הכינו </a:t>
            </a:r>
            <a:r>
              <a:rPr lang="he-IL" sz="2000" dirty="0"/>
              <a:t>במחשב או על דף </a:t>
            </a:r>
            <a:r>
              <a:rPr lang="he-IL" sz="2000" dirty="0" smtClean="0"/>
              <a:t>איור גדול של סימון המזון.</a:t>
            </a:r>
          </a:p>
          <a:p>
            <a:r>
              <a:rPr lang="he-IL" sz="2000" dirty="0" smtClean="0"/>
              <a:t>הציגו את סימון המזון לתלמידי הכיתה – האם הם הצליחו לזהות מהו המסר שלכם?</a:t>
            </a:r>
          </a:p>
          <a:p>
            <a:pPr marL="0" indent="0">
              <a:buNone/>
            </a:pPr>
            <a:endParaRPr lang="en-US" sz="2000" dirty="0"/>
          </a:p>
        </p:txBody>
      </p:sp>
      <p:pic>
        <p:nvPicPr>
          <p:cNvPr id="6" name="תמונה 5"/>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32404" y="3942073"/>
            <a:ext cx="5962650" cy="2277496"/>
          </a:xfrm>
          <a:prstGeom prst="rect">
            <a:avLst/>
          </a:prstGeom>
        </p:spPr>
      </p:pic>
    </p:spTree>
    <p:extLst>
      <p:ext uri="{BB962C8B-B14F-4D97-AF65-F5344CB8AC3E}">
        <p14:creationId xmlns:p14="http://schemas.microsoft.com/office/powerpoint/2010/main" val="731715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שאלה לסיכום</a:t>
            </a:r>
            <a:endParaRPr lang="en-US" dirty="0"/>
          </a:p>
        </p:txBody>
      </p:sp>
      <p:sp>
        <p:nvSpPr>
          <p:cNvPr id="3" name="מציין מיקום תוכן 2"/>
          <p:cNvSpPr>
            <a:spLocks noGrp="1"/>
          </p:cNvSpPr>
          <p:nvPr>
            <p:ph idx="1"/>
          </p:nvPr>
        </p:nvSpPr>
        <p:spPr>
          <a:xfrm>
            <a:off x="504967" y="1460498"/>
            <a:ext cx="8010383" cy="3966907"/>
          </a:xfrm>
        </p:spPr>
        <p:txBody>
          <a:bodyPr>
            <a:normAutofit/>
          </a:bodyPr>
          <a:lstStyle/>
          <a:p>
            <a:pPr marL="0" indent="0">
              <a:buNone/>
            </a:pPr>
            <a:r>
              <a:rPr lang="he-IL" sz="2400" b="1" dirty="0" smtClean="0"/>
              <a:t>האם אתם מכירים מוצר מזון שאסור בכלל לאכול אותו?</a:t>
            </a:r>
          </a:p>
        </p:txBody>
      </p:sp>
      <p:grpSp>
        <p:nvGrpSpPr>
          <p:cNvPr id="5" name="קבוצה 4"/>
          <p:cNvGrpSpPr/>
          <p:nvPr/>
        </p:nvGrpSpPr>
        <p:grpSpPr>
          <a:xfrm>
            <a:off x="2958193" y="2401989"/>
            <a:ext cx="3103929" cy="3025416"/>
            <a:chOff x="2711985" y="2221706"/>
            <a:chExt cx="3596346" cy="3505377"/>
          </a:xfrm>
        </p:grpSpPr>
        <p:pic>
          <p:nvPicPr>
            <p:cNvPr id="2050" name="Picture 2" descr="כביש סגור בשני הכיוונים - מס' תמרור 401"/>
            <p:cNvPicPr>
              <a:picLocks noChangeAspect="1" noChangeArrowheads="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711985" y="2221706"/>
              <a:ext cx="3596346" cy="3505377"/>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rot="2554558">
              <a:off x="4271242" y="2382927"/>
              <a:ext cx="477830" cy="3182935"/>
            </a:xfrm>
            <a:prstGeom prst="rect">
              <a:avLst/>
            </a:prstGeom>
            <a:solidFill>
              <a:srgbClr val="E20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412660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שאלה לסיכום:</a:t>
            </a:r>
            <a:endParaRPr lang="en-US" dirty="0"/>
          </a:p>
        </p:txBody>
      </p:sp>
      <p:sp>
        <p:nvSpPr>
          <p:cNvPr id="3" name="מציין מיקום תוכן 2"/>
          <p:cNvSpPr>
            <a:spLocks noGrp="1"/>
          </p:cNvSpPr>
          <p:nvPr>
            <p:ph idx="1"/>
          </p:nvPr>
        </p:nvSpPr>
        <p:spPr>
          <a:xfrm>
            <a:off x="504967" y="1460498"/>
            <a:ext cx="8010383" cy="3966907"/>
          </a:xfrm>
        </p:spPr>
        <p:txBody>
          <a:bodyPr/>
          <a:lstStyle/>
          <a:p>
            <a:pPr marL="0" indent="0">
              <a:buNone/>
            </a:pPr>
            <a:r>
              <a:rPr lang="he-IL" sz="2400" b="1" dirty="0" smtClean="0"/>
              <a:t>האם אתם מכירים מוצר מזון שאסור בכלל לאכול אותו?</a:t>
            </a:r>
          </a:p>
          <a:p>
            <a:endParaRPr lang="he-IL" dirty="0"/>
          </a:p>
          <a:p>
            <a:pPr marL="0" indent="0">
              <a:buNone/>
            </a:pPr>
            <a:r>
              <a:rPr lang="he-IL" sz="2000" dirty="0" smtClean="0"/>
              <a:t>מוצר מזון הוא מוצר שמיועד למאכל אדם,</a:t>
            </a:r>
            <a:r>
              <a:rPr lang="en-US" sz="2000" dirty="0" smtClean="0"/>
              <a:t/>
            </a:r>
            <a:br>
              <a:rPr lang="en-US" sz="2000" dirty="0" smtClean="0"/>
            </a:br>
            <a:r>
              <a:rPr lang="he-IL" sz="2000" dirty="0" smtClean="0"/>
              <a:t>ולכן מותר לאכול כל מוצר מזון (לאדם בריא שאינו אלרגי לאותו מוצר).</a:t>
            </a:r>
          </a:p>
        </p:txBody>
      </p:sp>
    </p:spTree>
    <p:extLst>
      <p:ext uri="{BB962C8B-B14F-4D97-AF65-F5344CB8AC3E}">
        <p14:creationId xmlns:p14="http://schemas.microsoft.com/office/powerpoint/2010/main" val="1525759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סיכום</a:t>
            </a:r>
            <a:endParaRPr lang="en-US" dirty="0"/>
          </a:p>
        </p:txBody>
      </p:sp>
      <p:sp>
        <p:nvSpPr>
          <p:cNvPr id="3" name="מציין מיקום תוכן 2"/>
          <p:cNvSpPr>
            <a:spLocks noGrp="1"/>
          </p:cNvSpPr>
          <p:nvPr>
            <p:ph idx="1"/>
          </p:nvPr>
        </p:nvSpPr>
        <p:spPr>
          <a:xfrm>
            <a:off x="628650" y="1460498"/>
            <a:ext cx="7886700" cy="4589924"/>
          </a:xfrm>
        </p:spPr>
        <p:txBody>
          <a:bodyPr>
            <a:normAutofit/>
          </a:bodyPr>
          <a:lstStyle/>
          <a:p>
            <a:pPr marL="0" indent="0" fontAlgn="base">
              <a:buNone/>
            </a:pPr>
            <a:r>
              <a:rPr lang="he-IL" sz="2400" b="1" dirty="0" smtClean="0"/>
              <a:t>לכל אחד יש אחריות אישית לבחור בתזונה בריאה ומודעת:</a:t>
            </a:r>
            <a:r>
              <a:rPr lang="he-IL" sz="2400" b="1" dirty="0"/>
              <a:t> </a:t>
            </a:r>
          </a:p>
          <a:p>
            <a:pPr fontAlgn="base"/>
            <a:r>
              <a:rPr lang="he-IL" sz="2400" dirty="0" smtClean="0"/>
              <a:t>לאכול </a:t>
            </a:r>
            <a:r>
              <a:rPr lang="he-IL" sz="2400" b="1" dirty="0" smtClean="0"/>
              <a:t>מגוון</a:t>
            </a:r>
            <a:r>
              <a:rPr lang="he-IL" sz="2400" dirty="0" smtClean="0"/>
              <a:t> </a:t>
            </a:r>
            <a:r>
              <a:rPr lang="he-IL" sz="2400" dirty="0"/>
              <a:t>מוצרי מזון מסוגים שונים, כדי להשלים את כל הצרכים התזונתיים של </a:t>
            </a:r>
            <a:r>
              <a:rPr lang="he-IL" sz="2400" dirty="0" smtClean="0"/>
              <a:t>הגוף.</a:t>
            </a:r>
          </a:p>
          <a:p>
            <a:pPr marL="0" indent="0">
              <a:buNone/>
            </a:pPr>
            <a:endParaRPr lang="en-US" sz="2400" dirty="0"/>
          </a:p>
        </p:txBody>
      </p:sp>
      <p:pic>
        <p:nvPicPr>
          <p:cNvPr id="9" name="תמונה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7699" y="4278876"/>
            <a:ext cx="5948963" cy="1773718"/>
          </a:xfrm>
          <a:prstGeom prst="rect">
            <a:avLst/>
          </a:prstGeom>
        </p:spPr>
      </p:pic>
    </p:spTree>
    <p:extLst>
      <p:ext uri="{BB962C8B-B14F-4D97-AF65-F5344CB8AC3E}">
        <p14:creationId xmlns:p14="http://schemas.microsoft.com/office/powerpoint/2010/main" val="38293139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סיכום</a:t>
            </a:r>
            <a:endParaRPr lang="en-US" dirty="0"/>
          </a:p>
        </p:txBody>
      </p:sp>
      <p:sp>
        <p:nvSpPr>
          <p:cNvPr id="3" name="מציין מיקום תוכן 2"/>
          <p:cNvSpPr>
            <a:spLocks noGrp="1"/>
          </p:cNvSpPr>
          <p:nvPr>
            <p:ph idx="1"/>
          </p:nvPr>
        </p:nvSpPr>
        <p:spPr>
          <a:xfrm>
            <a:off x="628650" y="1460498"/>
            <a:ext cx="7886700" cy="4589924"/>
          </a:xfrm>
        </p:spPr>
        <p:txBody>
          <a:bodyPr>
            <a:normAutofit/>
          </a:bodyPr>
          <a:lstStyle/>
          <a:p>
            <a:pPr marL="0" indent="0" fontAlgn="base">
              <a:buNone/>
            </a:pPr>
            <a:r>
              <a:rPr lang="he-IL" sz="2400" b="1" dirty="0" smtClean="0"/>
              <a:t>לכל אחד יש אחריות אישית לבחור בתזונה בריאה ומודעת:</a:t>
            </a:r>
            <a:r>
              <a:rPr lang="he-IL" sz="2400" b="1" dirty="0"/>
              <a:t> </a:t>
            </a:r>
          </a:p>
          <a:p>
            <a:pPr fontAlgn="base"/>
            <a:r>
              <a:rPr lang="he-IL" sz="2400" dirty="0" smtClean="0"/>
              <a:t>לאכול </a:t>
            </a:r>
            <a:r>
              <a:rPr lang="he-IL" sz="2400" b="1" dirty="0" smtClean="0"/>
              <a:t>מגוון</a:t>
            </a:r>
            <a:r>
              <a:rPr lang="he-IL" sz="2400" dirty="0" smtClean="0"/>
              <a:t> </a:t>
            </a:r>
            <a:r>
              <a:rPr lang="he-IL" sz="2400" dirty="0"/>
              <a:t>מוצרי מזון מסוגים שונים, כדי להשלים את כל הצרכים התזונתיים של </a:t>
            </a:r>
            <a:r>
              <a:rPr lang="he-IL" sz="2400" dirty="0" smtClean="0"/>
              <a:t>הגוף.</a:t>
            </a:r>
          </a:p>
          <a:p>
            <a:pPr fontAlgn="base"/>
            <a:r>
              <a:rPr lang="he-IL" sz="2400" dirty="0" smtClean="0"/>
              <a:t>להתאים את ה</a:t>
            </a:r>
            <a:r>
              <a:rPr lang="he-IL" sz="2400" b="1" dirty="0" smtClean="0"/>
              <a:t>כמות</a:t>
            </a:r>
            <a:r>
              <a:rPr lang="he-IL" sz="2400" dirty="0" smtClean="0"/>
              <a:t> של </a:t>
            </a:r>
            <a:r>
              <a:rPr lang="he-IL" sz="2400" dirty="0"/>
              <a:t>כל </a:t>
            </a:r>
            <a:r>
              <a:rPr lang="he-IL" sz="2400" dirty="0" smtClean="0"/>
              <a:t>מזון </a:t>
            </a:r>
            <a:r>
              <a:rPr lang="he-IL" sz="2400" dirty="0"/>
              <a:t>להמלצות התזונה ולצרכים האישיים (מידת הפעילות, רגישויות, העדפות טעם ועוד</a:t>
            </a:r>
            <a:r>
              <a:rPr lang="he-IL" sz="2400" dirty="0" smtClean="0"/>
              <a:t>).</a:t>
            </a:r>
          </a:p>
          <a:p>
            <a:pPr marL="0" indent="0">
              <a:buNone/>
            </a:pPr>
            <a:endParaRPr lang="en-US" sz="2400" dirty="0"/>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7699" y="4278876"/>
            <a:ext cx="5948963" cy="1773718"/>
          </a:xfrm>
          <a:prstGeom prst="rect">
            <a:avLst/>
          </a:prstGeom>
        </p:spPr>
      </p:pic>
    </p:spTree>
    <p:extLst>
      <p:ext uri="{BB962C8B-B14F-4D97-AF65-F5344CB8AC3E}">
        <p14:creationId xmlns:p14="http://schemas.microsoft.com/office/powerpoint/2010/main" val="1940407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סיכום</a:t>
            </a:r>
            <a:endParaRPr lang="en-US" dirty="0"/>
          </a:p>
        </p:txBody>
      </p:sp>
      <p:sp>
        <p:nvSpPr>
          <p:cNvPr id="3" name="מציין מיקום תוכן 2"/>
          <p:cNvSpPr>
            <a:spLocks noGrp="1"/>
          </p:cNvSpPr>
          <p:nvPr>
            <p:ph idx="1"/>
          </p:nvPr>
        </p:nvSpPr>
        <p:spPr>
          <a:xfrm>
            <a:off x="628650" y="1460498"/>
            <a:ext cx="7886700" cy="4589924"/>
          </a:xfrm>
        </p:spPr>
        <p:txBody>
          <a:bodyPr>
            <a:normAutofit/>
          </a:bodyPr>
          <a:lstStyle/>
          <a:p>
            <a:pPr marL="0" indent="0" fontAlgn="base">
              <a:buNone/>
            </a:pPr>
            <a:r>
              <a:rPr lang="he-IL" sz="2400" b="1" dirty="0" smtClean="0"/>
              <a:t>לכל אחד יש אחריות אישית לבחור בתזונה בריאה ומודעת:</a:t>
            </a:r>
            <a:r>
              <a:rPr lang="he-IL" sz="2400" b="1" dirty="0"/>
              <a:t> </a:t>
            </a:r>
          </a:p>
          <a:p>
            <a:pPr fontAlgn="base"/>
            <a:r>
              <a:rPr lang="he-IL" sz="2400" dirty="0" smtClean="0"/>
              <a:t>לאכול </a:t>
            </a:r>
            <a:r>
              <a:rPr lang="he-IL" sz="2400" b="1" dirty="0" smtClean="0"/>
              <a:t>מגוון</a:t>
            </a:r>
            <a:r>
              <a:rPr lang="he-IL" sz="2400" dirty="0" smtClean="0"/>
              <a:t> </a:t>
            </a:r>
            <a:r>
              <a:rPr lang="he-IL" sz="2400" dirty="0"/>
              <a:t>מוצרי מזון מסוגים שונים, כדי להשלים את כל הצרכים התזונתיים של </a:t>
            </a:r>
            <a:r>
              <a:rPr lang="he-IL" sz="2400" dirty="0" smtClean="0"/>
              <a:t>הגוף.</a:t>
            </a:r>
          </a:p>
          <a:p>
            <a:pPr fontAlgn="base"/>
            <a:r>
              <a:rPr lang="he-IL" sz="2400" dirty="0" smtClean="0"/>
              <a:t>להתאים את ה</a:t>
            </a:r>
            <a:r>
              <a:rPr lang="he-IL" sz="2400" b="1" dirty="0" smtClean="0"/>
              <a:t>כמות</a:t>
            </a:r>
            <a:r>
              <a:rPr lang="he-IL" sz="2400" dirty="0" smtClean="0"/>
              <a:t> של </a:t>
            </a:r>
            <a:r>
              <a:rPr lang="he-IL" sz="2400" dirty="0"/>
              <a:t>כל </a:t>
            </a:r>
            <a:r>
              <a:rPr lang="he-IL" sz="2400" dirty="0" smtClean="0"/>
              <a:t>מזון </a:t>
            </a:r>
            <a:r>
              <a:rPr lang="he-IL" sz="2400" dirty="0"/>
              <a:t>להמלצות התזונה ולצרכים האישיים (מידת הפעילות, רגישויות, העדפות טעם ועוד</a:t>
            </a:r>
            <a:r>
              <a:rPr lang="he-IL" sz="2400" dirty="0" smtClean="0"/>
              <a:t>).</a:t>
            </a:r>
          </a:p>
          <a:p>
            <a:pPr fontAlgn="base"/>
            <a:r>
              <a:rPr lang="he-IL" sz="2400" dirty="0" smtClean="0"/>
              <a:t>לשים לב ל</a:t>
            </a:r>
            <a:r>
              <a:rPr lang="he-IL" sz="2400" b="1" dirty="0" smtClean="0"/>
              <a:t>סימוני </a:t>
            </a:r>
            <a:r>
              <a:rPr lang="he-IL" sz="2400" b="1" dirty="0"/>
              <a:t>המזון</a:t>
            </a:r>
            <a:r>
              <a:rPr lang="he-IL" sz="2400" dirty="0"/>
              <a:t> של האריזות על מנת לאפשר לנו לשמור על תזונה נכונה, בריאה ומהנה.</a:t>
            </a:r>
          </a:p>
          <a:p>
            <a:pPr marL="0" indent="0">
              <a:buNone/>
            </a:pPr>
            <a:endParaRPr lang="en-US" sz="2400" dirty="0"/>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7699" y="4278876"/>
            <a:ext cx="5948963" cy="1773718"/>
          </a:xfrm>
          <a:prstGeom prst="rect">
            <a:avLst/>
          </a:prstGeom>
        </p:spPr>
      </p:pic>
    </p:spTree>
    <p:extLst>
      <p:ext uri="{BB962C8B-B14F-4D97-AF65-F5344CB8AC3E}">
        <p14:creationId xmlns:p14="http://schemas.microsoft.com/office/powerpoint/2010/main" val="1384272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בריא או לא בריא?</a:t>
            </a:r>
            <a:endParaRPr lang="en-US" dirty="0"/>
          </a:p>
        </p:txBody>
      </p:sp>
      <p:sp>
        <p:nvSpPr>
          <p:cNvPr id="3" name="מציין מיקום תוכן 2"/>
          <p:cNvSpPr>
            <a:spLocks noGrp="1"/>
          </p:cNvSpPr>
          <p:nvPr>
            <p:ph idx="1"/>
          </p:nvPr>
        </p:nvSpPr>
        <p:spPr>
          <a:xfrm>
            <a:off x="4572000" y="1460498"/>
            <a:ext cx="3943349" cy="3966907"/>
          </a:xfrm>
        </p:spPr>
        <p:txBody>
          <a:bodyPr>
            <a:normAutofit/>
          </a:bodyPr>
          <a:lstStyle/>
          <a:p>
            <a:pPr marL="0" indent="0">
              <a:buNone/>
            </a:pPr>
            <a:r>
              <a:rPr lang="he-IL" sz="2000" dirty="0"/>
              <a:t>מוצרי מזון הנחשבים </a:t>
            </a:r>
            <a:r>
              <a:rPr lang="he-IL" sz="2000" dirty="0" smtClean="0"/>
              <a:t>לרוב בריאים הם</a:t>
            </a:r>
            <a:r>
              <a:rPr lang="he-IL" sz="2000" dirty="0"/>
              <a:t>,</a:t>
            </a:r>
            <a:r>
              <a:rPr lang="he-IL" sz="2000" dirty="0" smtClean="0"/>
              <a:t> לדוגמה:</a:t>
            </a:r>
            <a:endParaRPr lang="he-IL" sz="2000" dirty="0"/>
          </a:p>
          <a:p>
            <a:r>
              <a:rPr lang="he-IL" sz="2000" dirty="0" smtClean="0"/>
              <a:t>פירות וירקות</a:t>
            </a:r>
            <a:endParaRPr lang="he-IL" sz="2000" dirty="0"/>
          </a:p>
          <a:p>
            <a:r>
              <a:rPr lang="he-IL" sz="2000" dirty="0" smtClean="0"/>
              <a:t>מוצרי חלב</a:t>
            </a:r>
            <a:endParaRPr lang="he-IL" sz="2000" dirty="0"/>
          </a:p>
          <a:p>
            <a:r>
              <a:rPr lang="he-IL" sz="2000" dirty="0" smtClean="0"/>
              <a:t>מזון לא מעובד</a:t>
            </a:r>
            <a:endParaRPr lang="he-IL" sz="2000" dirty="0"/>
          </a:p>
          <a:p>
            <a:r>
              <a:rPr lang="he-IL" sz="2000" dirty="0" smtClean="0"/>
              <a:t>מזון לא מטוגן</a:t>
            </a:r>
            <a:endParaRPr lang="he-IL" sz="2000" dirty="0"/>
          </a:p>
          <a:p>
            <a:r>
              <a:rPr lang="he-IL" sz="2000" dirty="0" smtClean="0"/>
              <a:t>מזון שמכיל </a:t>
            </a:r>
            <a:r>
              <a:rPr lang="he-IL" sz="2000" dirty="0"/>
              <a:t>הרבה </a:t>
            </a:r>
            <a:r>
              <a:rPr lang="he-IL" sz="2000" dirty="0" smtClean="0"/>
              <a:t>חלבון</a:t>
            </a:r>
            <a:endParaRPr lang="he-IL" sz="2000" dirty="0"/>
          </a:p>
          <a:p>
            <a:r>
              <a:rPr lang="he-IL" sz="2000" dirty="0" smtClean="0"/>
              <a:t>מזון שמכיל מעט </a:t>
            </a:r>
            <a:r>
              <a:rPr lang="he-IL" sz="2000" dirty="0"/>
              <a:t>סוכר, </a:t>
            </a:r>
            <a:r>
              <a:rPr lang="he-IL" sz="2000" dirty="0" smtClean="0"/>
              <a:t>מעט </a:t>
            </a:r>
            <a:r>
              <a:rPr lang="he-IL" sz="2000" dirty="0"/>
              <a:t>מלח, </a:t>
            </a:r>
            <a:r>
              <a:rPr lang="he-IL" sz="2000" dirty="0" smtClean="0"/>
              <a:t>מעט שומן רווי</a:t>
            </a:r>
            <a:r>
              <a:rPr lang="he-IL" sz="2000" dirty="0"/>
              <a:t> </a:t>
            </a:r>
            <a:r>
              <a:rPr lang="he-IL" sz="2000" dirty="0" smtClean="0"/>
              <a:t>ועוד</a:t>
            </a:r>
            <a:r>
              <a:rPr lang="he-IL" sz="2000" dirty="0"/>
              <a:t>.</a:t>
            </a:r>
            <a:endParaRPr lang="en-US" sz="2000" dirty="0"/>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9045" y="1947246"/>
            <a:ext cx="2975379" cy="2871795"/>
          </a:xfrm>
          <a:prstGeom prst="rect">
            <a:avLst/>
          </a:prstGeom>
        </p:spPr>
      </p:pic>
    </p:spTree>
    <p:extLst>
      <p:ext uri="{BB962C8B-B14F-4D97-AF65-F5344CB8AC3E}">
        <p14:creationId xmlns:p14="http://schemas.microsoft.com/office/powerpoint/2010/main" val="77989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בריא או לא בריא? – סיכום ביניים</a:t>
            </a:r>
            <a:endParaRPr lang="en-US" dirty="0"/>
          </a:p>
        </p:txBody>
      </p:sp>
      <p:sp>
        <p:nvSpPr>
          <p:cNvPr id="3" name="מציין מיקום תוכן 2"/>
          <p:cNvSpPr>
            <a:spLocks noGrp="1"/>
          </p:cNvSpPr>
          <p:nvPr>
            <p:ph idx="1"/>
          </p:nvPr>
        </p:nvSpPr>
        <p:spPr>
          <a:xfrm>
            <a:off x="1285102" y="1460498"/>
            <a:ext cx="7230247" cy="3966907"/>
          </a:xfrm>
        </p:spPr>
        <p:txBody>
          <a:bodyPr>
            <a:normAutofit/>
          </a:bodyPr>
          <a:lstStyle/>
          <a:p>
            <a:r>
              <a:rPr lang="he-IL" sz="2000" dirty="0" smtClean="0"/>
              <a:t>חלק ממוצרי המזון שאנו אוכלים מכילים כמות גבוהה של רכיבים התורמים לבריאות שלנו.</a:t>
            </a:r>
          </a:p>
          <a:p>
            <a:r>
              <a:rPr lang="he-IL" sz="2000" dirty="0" smtClean="0"/>
              <a:t>במוצרי מזון אחרים יש כמות גבוהה של רכיבים אשר צריכה שלהם בכמות גבוהה עלולה להזיק לבריאות שלנו.</a:t>
            </a:r>
          </a:p>
          <a:p>
            <a:r>
              <a:rPr lang="he-IL" sz="2000" dirty="0" smtClean="0"/>
              <a:t>יש מוצרי מזון רבים שיש בהם גם רכיבים התורמים לבריאות וגם כאלו שעלולים להזיק לה.</a:t>
            </a:r>
            <a:endParaRPr lang="en-US" sz="2000" dirty="0"/>
          </a:p>
        </p:txBody>
      </p:sp>
    </p:spTree>
    <p:extLst>
      <p:ext uri="{BB962C8B-B14F-4D97-AF65-F5344CB8AC3E}">
        <p14:creationId xmlns:p14="http://schemas.microsoft.com/office/powerpoint/2010/main" val="2515996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 אומרים האיורים?</a:t>
            </a:r>
            <a:endParaRPr lang="en-US" dirty="0"/>
          </a:p>
        </p:txBody>
      </p:sp>
      <p:sp>
        <p:nvSpPr>
          <p:cNvPr id="3" name="מציין מיקום תוכן 2"/>
          <p:cNvSpPr>
            <a:spLocks noGrp="1"/>
          </p:cNvSpPr>
          <p:nvPr>
            <p:ph idx="1"/>
          </p:nvPr>
        </p:nvSpPr>
        <p:spPr>
          <a:xfrm>
            <a:off x="628650" y="1460498"/>
            <a:ext cx="7886700" cy="1276259"/>
          </a:xfrm>
        </p:spPr>
        <p:txBody>
          <a:bodyPr>
            <a:normAutofit/>
          </a:bodyPr>
          <a:lstStyle/>
          <a:p>
            <a:pPr marL="0" indent="0">
              <a:buNone/>
            </a:pPr>
            <a:r>
              <a:rPr lang="he-IL" sz="2000" dirty="0" smtClean="0"/>
              <a:t>כאשר רוצים להעביר מסר, </a:t>
            </a:r>
            <a:r>
              <a:rPr lang="en-US" sz="2000" dirty="0" smtClean="0"/>
              <a:t/>
            </a:r>
            <a:br>
              <a:rPr lang="en-US" sz="2000" dirty="0" smtClean="0"/>
            </a:br>
            <a:r>
              <a:rPr lang="he-IL" sz="2000" dirty="0" smtClean="0"/>
              <a:t>אפשר לעשות זאת במילים או באיור: </a:t>
            </a:r>
          </a:p>
        </p:txBody>
      </p:sp>
      <p:grpSp>
        <p:nvGrpSpPr>
          <p:cNvPr id="12" name="קבוצה 11"/>
          <p:cNvGrpSpPr/>
          <p:nvPr/>
        </p:nvGrpSpPr>
        <p:grpSpPr>
          <a:xfrm>
            <a:off x="5471997" y="2594549"/>
            <a:ext cx="2365200" cy="2365200"/>
            <a:chOff x="5696577" y="2892792"/>
            <a:chExt cx="2365200" cy="2365200"/>
          </a:xfrm>
        </p:grpSpPr>
        <p:sp>
          <p:nvSpPr>
            <p:cNvPr id="4" name="אליפסה 3"/>
            <p:cNvSpPr/>
            <p:nvPr/>
          </p:nvSpPr>
          <p:spPr>
            <a:xfrm>
              <a:off x="5696577" y="2892792"/>
              <a:ext cx="2365200" cy="2365200"/>
            </a:xfrm>
            <a:prstGeom prst="ellipse">
              <a:avLst/>
            </a:prstGeom>
            <a:solidFill>
              <a:srgbClr val="76469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b="1" dirty="0">
                <a:solidFill>
                  <a:schemeClr val="bg1"/>
                </a:solidFill>
              </a:endParaRPr>
            </a:p>
          </p:txBody>
        </p:sp>
        <p:sp>
          <p:nvSpPr>
            <p:cNvPr id="7" name="מלבן 6"/>
            <p:cNvSpPr/>
            <p:nvPr/>
          </p:nvSpPr>
          <p:spPr>
            <a:xfrm>
              <a:off x="6091942" y="4120444"/>
              <a:ext cx="1574470" cy="769441"/>
            </a:xfrm>
            <a:prstGeom prst="rect">
              <a:avLst/>
            </a:prstGeom>
            <a:noFill/>
          </p:spPr>
          <p:txBody>
            <a:bodyPr wrap="none" lIns="91440" tIns="45720" rIns="91440" bIns="45720">
              <a:spAutoFit/>
            </a:bodyPr>
            <a:lstStyle/>
            <a:p>
              <a:pPr algn="ctr"/>
              <a:r>
                <a:rPr lang="he-IL"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 </a:t>
              </a:r>
              <a:r>
                <a:rPr lang="he-IL"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מטר</a:t>
              </a:r>
              <a:endParaRPr lang="he-IL"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מלבן 10"/>
            <p:cNvSpPr/>
            <p:nvPr/>
          </p:nvSpPr>
          <p:spPr>
            <a:xfrm>
              <a:off x="5821509" y="3353499"/>
              <a:ext cx="2115336" cy="1015663"/>
            </a:xfrm>
            <a:prstGeom prst="rect">
              <a:avLst/>
            </a:prstGeom>
            <a:noFill/>
          </p:spPr>
          <p:txBody>
            <a:bodyPr wrap="square" lIns="91440" tIns="45720" rIns="91440" bIns="45720">
              <a:spAutoFit/>
            </a:bodyPr>
            <a:lstStyle/>
            <a:p>
              <a:pPr algn="ctr"/>
              <a:r>
                <a:rPr lang="he-IL" sz="2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על-פי הנחיות משרד הבריאות, יש לשמור מרחק</a:t>
              </a:r>
              <a:endParaRPr lang="he-IL"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16" name="קבוצה 15"/>
          <p:cNvGrpSpPr/>
          <p:nvPr/>
        </p:nvGrpSpPr>
        <p:grpSpPr>
          <a:xfrm>
            <a:off x="2004025" y="2594549"/>
            <a:ext cx="2365200" cy="2365200"/>
            <a:chOff x="1733612" y="2892792"/>
            <a:chExt cx="2365200" cy="2365200"/>
          </a:xfrm>
        </p:grpSpPr>
        <p:sp>
          <p:nvSpPr>
            <p:cNvPr id="14" name="אליפסה 13"/>
            <p:cNvSpPr/>
            <p:nvPr/>
          </p:nvSpPr>
          <p:spPr>
            <a:xfrm>
              <a:off x="1733612" y="2892792"/>
              <a:ext cx="2365200" cy="2365200"/>
            </a:xfrm>
            <a:prstGeom prst="ellipse">
              <a:avLst/>
            </a:prstGeom>
            <a:solidFill>
              <a:srgbClr val="76469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b="1" dirty="0">
                <a:solidFill>
                  <a:schemeClr val="bg1"/>
                </a:solidFill>
              </a:endParaRPr>
            </a:p>
          </p:txBody>
        </p:sp>
        <p:grpSp>
          <p:nvGrpSpPr>
            <p:cNvPr id="23" name="קבוצה 22"/>
            <p:cNvGrpSpPr/>
            <p:nvPr/>
          </p:nvGrpSpPr>
          <p:grpSpPr>
            <a:xfrm>
              <a:off x="2061889" y="3663610"/>
              <a:ext cx="346764" cy="823564"/>
              <a:chOff x="1558858" y="3719655"/>
              <a:chExt cx="374597" cy="889667"/>
            </a:xfrm>
            <a:solidFill>
              <a:schemeClr val="bg1"/>
            </a:solidFill>
          </p:grpSpPr>
          <p:sp>
            <p:nvSpPr>
              <p:cNvPr id="24" name="Freeform 19"/>
              <p:cNvSpPr>
                <a:spLocks noEditPoints="1"/>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 name="T76" fmla="*/ 224 w 224"/>
                  <a:gd name="T77" fmla="*/ 112 h 224"/>
                  <a:gd name="T78" fmla="*/ 224 w 224"/>
                  <a:gd name="T7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close/>
                    <a:moveTo>
                      <a:pt x="224" y="112"/>
                    </a:moveTo>
                    <a:lnTo>
                      <a:pt x="224" y="112"/>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5" name="Freeform 20"/>
              <p:cNvSpPr>
                <a:spLocks/>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path>
                </a:pathLst>
              </a:cu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26" name="Line 21"/>
              <p:cNvSpPr>
                <a:spLocks noChangeShapeType="1"/>
              </p:cNvSpPr>
              <p:nvPr/>
            </p:nvSpPr>
            <p:spPr bwMode="auto">
              <a:xfrm>
                <a:off x="1819738" y="3794574"/>
                <a:ext cx="0" cy="0"/>
              </a:xfrm>
              <a:prstGeom prst="line">
                <a:avLst/>
              </a:pr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27" name="Freeform 22"/>
              <p:cNvSpPr>
                <a:spLocks noEditPoints="1"/>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close/>
                    <a:moveTo>
                      <a:pt x="318" y="4"/>
                    </a:moveTo>
                    <a:lnTo>
                      <a:pt x="318" y="4"/>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8" name="Freeform 23"/>
              <p:cNvSpPr>
                <a:spLocks/>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path>
                </a:pathLst>
              </a:cu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29" name="Line 24"/>
              <p:cNvSpPr>
                <a:spLocks noChangeShapeType="1"/>
              </p:cNvSpPr>
              <p:nvPr/>
            </p:nvSpPr>
            <p:spPr bwMode="auto">
              <a:xfrm>
                <a:off x="1771575" y="3905616"/>
                <a:ext cx="0" cy="0"/>
              </a:xfrm>
              <a:prstGeom prst="line">
                <a:avLst/>
              </a:pr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grpSp>
        <p:grpSp>
          <p:nvGrpSpPr>
            <p:cNvPr id="30" name="קבוצה 29"/>
            <p:cNvGrpSpPr/>
            <p:nvPr/>
          </p:nvGrpSpPr>
          <p:grpSpPr>
            <a:xfrm>
              <a:off x="3434841" y="3663610"/>
              <a:ext cx="346764" cy="823564"/>
              <a:chOff x="1558858" y="3719655"/>
              <a:chExt cx="374597" cy="889667"/>
            </a:xfrm>
            <a:solidFill>
              <a:schemeClr val="bg1"/>
            </a:solidFill>
          </p:grpSpPr>
          <p:sp>
            <p:nvSpPr>
              <p:cNvPr id="31" name="Freeform 19"/>
              <p:cNvSpPr>
                <a:spLocks noEditPoints="1"/>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 name="T76" fmla="*/ 224 w 224"/>
                  <a:gd name="T77" fmla="*/ 112 h 224"/>
                  <a:gd name="T78" fmla="*/ 224 w 224"/>
                  <a:gd name="T7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close/>
                    <a:moveTo>
                      <a:pt x="224" y="112"/>
                    </a:moveTo>
                    <a:lnTo>
                      <a:pt x="224" y="112"/>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2" name="Freeform 20"/>
              <p:cNvSpPr>
                <a:spLocks/>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path>
                </a:pathLst>
              </a:cu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33" name="Line 21"/>
              <p:cNvSpPr>
                <a:spLocks noChangeShapeType="1"/>
              </p:cNvSpPr>
              <p:nvPr/>
            </p:nvSpPr>
            <p:spPr bwMode="auto">
              <a:xfrm>
                <a:off x="1819738" y="3794574"/>
                <a:ext cx="0" cy="0"/>
              </a:xfrm>
              <a:prstGeom prst="line">
                <a:avLst/>
              </a:pr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34" name="Freeform 22"/>
              <p:cNvSpPr>
                <a:spLocks noEditPoints="1"/>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close/>
                    <a:moveTo>
                      <a:pt x="318" y="4"/>
                    </a:moveTo>
                    <a:lnTo>
                      <a:pt x="318" y="4"/>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35" name="Freeform 23"/>
              <p:cNvSpPr>
                <a:spLocks/>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path>
                </a:pathLst>
              </a:cu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sp>
            <p:nvSpPr>
              <p:cNvPr id="36" name="Line 24"/>
              <p:cNvSpPr>
                <a:spLocks noChangeShapeType="1"/>
              </p:cNvSpPr>
              <p:nvPr/>
            </p:nvSpPr>
            <p:spPr bwMode="auto">
              <a:xfrm>
                <a:off x="1771575" y="3905616"/>
                <a:ext cx="0" cy="0"/>
              </a:xfrm>
              <a:prstGeom prst="line">
                <a:avLst/>
              </a:prstGeom>
              <a:grpFill/>
              <a:ln w="9525">
                <a:solidFill>
                  <a:schemeClr val="accent1">
                    <a:lumMod val="50000"/>
                  </a:schemeClr>
                </a:solidFill>
                <a:round/>
                <a:headEnd/>
                <a:tailEnd/>
              </a:ln>
              <a:extLst/>
            </p:spPr>
            <p:txBody>
              <a:bodyPr vert="horz" wrap="square" lIns="91440" tIns="45720" rIns="91440" bIns="45720" numCol="1" anchor="t" anchorCtr="0" compatLnSpc="1">
                <a:prstTxWarp prst="textNoShape">
                  <a:avLst/>
                </a:prstTxWarp>
              </a:bodyPr>
              <a:lstStyle/>
              <a:p>
                <a:endParaRPr lang="he-IL"/>
              </a:p>
            </p:txBody>
          </p:sp>
        </p:grpSp>
        <p:sp>
          <p:nvSpPr>
            <p:cNvPr id="37" name="מלבן 36"/>
            <p:cNvSpPr/>
            <p:nvPr/>
          </p:nvSpPr>
          <p:spPr>
            <a:xfrm>
              <a:off x="2461256" y="3698560"/>
              <a:ext cx="923651" cy="461665"/>
            </a:xfrm>
            <a:prstGeom prst="rect">
              <a:avLst/>
            </a:prstGeom>
            <a:noFill/>
          </p:spPr>
          <p:txBody>
            <a:bodyPr wrap="none" lIns="91440" tIns="45720" rIns="91440" bIns="45720">
              <a:spAutoFit/>
            </a:bodyPr>
            <a:lstStyle/>
            <a:p>
              <a:pPr algn="ctr"/>
              <a:r>
                <a:rPr lang="he-IL"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 </a:t>
              </a:r>
              <a:r>
                <a:rPr lang="he-IL"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מטר</a:t>
              </a:r>
              <a:endParaRPr lang="he-IL"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חץ שמאלה-ימינה 14"/>
            <p:cNvSpPr/>
            <p:nvPr/>
          </p:nvSpPr>
          <p:spPr>
            <a:xfrm>
              <a:off x="2498751" y="4148557"/>
              <a:ext cx="848661" cy="251670"/>
            </a:xfrm>
            <a:prstGeom prst="leftRightArrow">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602931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 אומרים האיורים</a:t>
            </a:r>
            <a:r>
              <a:rPr lang="he-IL" dirty="0" smtClean="0"/>
              <a:t>? – פעילות בקבוצות</a:t>
            </a:r>
            <a:endParaRPr lang="en-US" dirty="0"/>
          </a:p>
        </p:txBody>
      </p:sp>
      <p:sp>
        <p:nvSpPr>
          <p:cNvPr id="3" name="מציין מיקום תוכן 2"/>
          <p:cNvSpPr>
            <a:spLocks noGrp="1"/>
          </p:cNvSpPr>
          <p:nvPr>
            <p:ph idx="1"/>
          </p:nvPr>
        </p:nvSpPr>
        <p:spPr>
          <a:xfrm>
            <a:off x="628650" y="1119298"/>
            <a:ext cx="7886700" cy="3966907"/>
          </a:xfrm>
        </p:spPr>
        <p:txBody>
          <a:bodyPr>
            <a:normAutofit/>
          </a:bodyPr>
          <a:lstStyle/>
          <a:p>
            <a:pPr marL="0" indent="0">
              <a:buNone/>
            </a:pPr>
            <a:r>
              <a:rPr lang="he-IL" sz="2000" dirty="0" err="1" smtClean="0"/>
              <a:t>רישמו</a:t>
            </a:r>
            <a:r>
              <a:rPr lang="he-IL" sz="2000" dirty="0" smtClean="0"/>
              <a:t> בדף העבודה מלל מתאים לכל שלט. </a:t>
            </a:r>
            <a:r>
              <a:rPr lang="en-US" sz="2000" dirty="0" smtClean="0"/>
              <a:t/>
            </a:r>
            <a:br>
              <a:rPr lang="en-US" sz="2000" dirty="0" smtClean="0"/>
            </a:br>
            <a:endParaRPr lang="en-US" sz="2000" dirty="0"/>
          </a:p>
        </p:txBody>
      </p:sp>
      <p:pic>
        <p:nvPicPr>
          <p:cNvPr id="29" name="תמונה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9684" y="1325563"/>
            <a:ext cx="6778305" cy="4795098"/>
          </a:xfrm>
          <a:prstGeom prst="rect">
            <a:avLst/>
          </a:prstGeom>
        </p:spPr>
      </p:pic>
    </p:spTree>
    <p:extLst>
      <p:ext uri="{BB962C8B-B14F-4D97-AF65-F5344CB8AC3E}">
        <p14:creationId xmlns:p14="http://schemas.microsoft.com/office/powerpoint/2010/main" val="3767089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9684" y="1325563"/>
            <a:ext cx="6778305" cy="4795098"/>
          </a:xfrm>
          <a:prstGeom prst="rect">
            <a:avLst/>
          </a:prstGeom>
        </p:spPr>
      </p:pic>
      <p:sp>
        <p:nvSpPr>
          <p:cNvPr id="2" name="כותרת 1"/>
          <p:cNvSpPr>
            <a:spLocks noGrp="1"/>
          </p:cNvSpPr>
          <p:nvPr>
            <p:ph type="title"/>
          </p:nvPr>
        </p:nvSpPr>
        <p:spPr/>
        <p:txBody>
          <a:bodyPr/>
          <a:lstStyle/>
          <a:p>
            <a:r>
              <a:rPr lang="he-IL" dirty="0"/>
              <a:t>מה אומרים האיורים</a:t>
            </a:r>
            <a:r>
              <a:rPr lang="he-IL" dirty="0" smtClean="0"/>
              <a:t>?</a:t>
            </a:r>
            <a:endParaRPr lang="en-US" dirty="0"/>
          </a:p>
        </p:txBody>
      </p:sp>
      <p:sp>
        <p:nvSpPr>
          <p:cNvPr id="3" name="מציין מיקום תוכן 2"/>
          <p:cNvSpPr>
            <a:spLocks noGrp="1"/>
          </p:cNvSpPr>
          <p:nvPr>
            <p:ph idx="1"/>
          </p:nvPr>
        </p:nvSpPr>
        <p:spPr>
          <a:xfrm>
            <a:off x="628650" y="1094359"/>
            <a:ext cx="7886700" cy="517093"/>
          </a:xfrm>
        </p:spPr>
        <p:txBody>
          <a:bodyPr>
            <a:normAutofit/>
          </a:bodyPr>
          <a:lstStyle/>
          <a:p>
            <a:pPr marL="0" indent="0">
              <a:buNone/>
            </a:pPr>
            <a:r>
              <a:rPr lang="he-IL" sz="2000" dirty="0" smtClean="0"/>
              <a:t>האם הרוב הבינו נכון את משמעות האיורים?</a:t>
            </a:r>
            <a:endParaRPr lang="en-US" sz="2000" dirty="0"/>
          </a:p>
        </p:txBody>
      </p:sp>
      <p:sp>
        <p:nvSpPr>
          <p:cNvPr id="17" name="מציין מיקום תוכן 2"/>
          <p:cNvSpPr txBox="1">
            <a:spLocks/>
          </p:cNvSpPr>
          <p:nvPr/>
        </p:nvSpPr>
        <p:spPr>
          <a:xfrm>
            <a:off x="1650642" y="5456885"/>
            <a:ext cx="2296995" cy="669870"/>
          </a:xfrm>
          <a:prstGeom prst="rect">
            <a:avLst/>
          </a:prstGeom>
          <a:noFill/>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1600" dirty="0" smtClean="0"/>
              <a:t>זהירות</a:t>
            </a:r>
            <a:r>
              <a:rPr lang="en-US" sz="1600" dirty="0" smtClean="0"/>
              <a:t/>
            </a:r>
            <a:br>
              <a:rPr lang="en-US" sz="1600" dirty="0" smtClean="0"/>
            </a:br>
            <a:r>
              <a:rPr lang="he-IL" sz="1600" dirty="0" smtClean="0"/>
              <a:t>סכנת טביעה</a:t>
            </a:r>
            <a:endParaRPr lang="en-US" sz="1600" dirty="0"/>
          </a:p>
        </p:txBody>
      </p:sp>
      <p:sp>
        <p:nvSpPr>
          <p:cNvPr id="18" name="מציין מיקום תוכן 2"/>
          <p:cNvSpPr txBox="1">
            <a:spLocks/>
          </p:cNvSpPr>
          <p:nvPr/>
        </p:nvSpPr>
        <p:spPr>
          <a:xfrm>
            <a:off x="5987062" y="3156582"/>
            <a:ext cx="1931528" cy="669870"/>
          </a:xfrm>
          <a:prstGeom prst="rect">
            <a:avLst/>
          </a:prstGeom>
          <a:noFill/>
        </p:spPr>
        <p:txBody>
          <a:bodyPr vert="horz" lIns="91440" tIns="45720" rIns="91440" bIns="45720" rtlCol="0">
            <a:norm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1600" dirty="0" smtClean="0"/>
              <a:t>זהירות גמלים בקרבת הדרך</a:t>
            </a:r>
            <a:endParaRPr lang="en-US" sz="1600" dirty="0"/>
          </a:p>
        </p:txBody>
      </p:sp>
      <p:sp>
        <p:nvSpPr>
          <p:cNvPr id="19" name="מציין מיקום תוכן 2"/>
          <p:cNvSpPr txBox="1">
            <a:spLocks/>
          </p:cNvSpPr>
          <p:nvPr/>
        </p:nvSpPr>
        <p:spPr>
          <a:xfrm>
            <a:off x="3797482" y="5430022"/>
            <a:ext cx="2253121" cy="696733"/>
          </a:xfrm>
          <a:prstGeom prst="rect">
            <a:avLst/>
          </a:prstGeom>
          <a:noFill/>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1600" dirty="0" smtClean="0"/>
              <a:t>בשעת שריפה השתמש במדרגות בלבד</a:t>
            </a:r>
            <a:endParaRPr lang="en-US" sz="1600" dirty="0"/>
          </a:p>
        </p:txBody>
      </p:sp>
      <p:sp>
        <p:nvSpPr>
          <p:cNvPr id="20" name="מציין מיקום תוכן 2"/>
          <p:cNvSpPr txBox="1">
            <a:spLocks/>
          </p:cNvSpPr>
          <p:nvPr/>
        </p:nvSpPr>
        <p:spPr>
          <a:xfrm>
            <a:off x="5804328" y="5456885"/>
            <a:ext cx="2296995" cy="669870"/>
          </a:xfrm>
          <a:prstGeom prst="rect">
            <a:avLst/>
          </a:prstGeom>
          <a:noFill/>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1600" dirty="0" smtClean="0"/>
              <a:t>אסור להדליק אש</a:t>
            </a:r>
            <a:r>
              <a:rPr lang="en-US" sz="1600" dirty="0" smtClean="0"/>
              <a:t/>
            </a:r>
            <a:br>
              <a:rPr lang="en-US" sz="1600" dirty="0" smtClean="0"/>
            </a:br>
            <a:r>
              <a:rPr lang="he-IL" sz="1600" dirty="0" smtClean="0"/>
              <a:t>אסור לשחות</a:t>
            </a:r>
            <a:r>
              <a:rPr lang="en-US" sz="1600" dirty="0" smtClean="0"/>
              <a:t/>
            </a:r>
            <a:br>
              <a:rPr lang="en-US" sz="1600" dirty="0" smtClean="0"/>
            </a:br>
            <a:r>
              <a:rPr lang="he-IL" sz="1600" dirty="0" smtClean="0"/>
              <a:t>אסור לדוג</a:t>
            </a:r>
            <a:endParaRPr lang="en-US" sz="1600" dirty="0"/>
          </a:p>
        </p:txBody>
      </p:sp>
      <p:sp>
        <p:nvSpPr>
          <p:cNvPr id="21" name="מציין מיקום תוכן 2"/>
          <p:cNvSpPr txBox="1">
            <a:spLocks/>
          </p:cNvSpPr>
          <p:nvPr/>
        </p:nvSpPr>
        <p:spPr>
          <a:xfrm>
            <a:off x="1881044" y="3156582"/>
            <a:ext cx="1736920" cy="669870"/>
          </a:xfrm>
          <a:prstGeom prst="rect">
            <a:avLst/>
          </a:prstGeom>
          <a:noFill/>
        </p:spPr>
        <p:txBody>
          <a:bodyPr vert="horz" lIns="91440" tIns="45720" rIns="91440" bIns="45720" rtlCol="0">
            <a:norm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1600" dirty="0" smtClean="0"/>
              <a:t>נא לאסוף אחרי הכלב</a:t>
            </a:r>
            <a:endParaRPr lang="en-US" sz="1600" dirty="0"/>
          </a:p>
        </p:txBody>
      </p:sp>
      <p:sp>
        <p:nvSpPr>
          <p:cNvPr id="22" name="מציין מיקום תוכן 2"/>
          <p:cNvSpPr txBox="1">
            <a:spLocks/>
          </p:cNvSpPr>
          <p:nvPr/>
        </p:nvSpPr>
        <p:spPr>
          <a:xfrm>
            <a:off x="3699087" y="3156582"/>
            <a:ext cx="2296995" cy="669870"/>
          </a:xfrm>
          <a:prstGeom prst="rect">
            <a:avLst/>
          </a:prstGeom>
          <a:noFill/>
        </p:spPr>
        <p:txBody>
          <a:bodyPr vert="horz" lIns="91440" tIns="45720" rIns="91440" bIns="45720" rtlCol="0">
            <a:norm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1600" dirty="0" smtClean="0"/>
              <a:t>שים לב</a:t>
            </a:r>
            <a:r>
              <a:rPr lang="en-US" sz="1600" dirty="0" smtClean="0"/>
              <a:t/>
            </a:r>
            <a:br>
              <a:rPr lang="en-US" sz="1600" dirty="0" smtClean="0"/>
            </a:br>
            <a:r>
              <a:rPr lang="he-IL" sz="1600" dirty="0" smtClean="0"/>
              <a:t>איילים בדרך</a:t>
            </a:r>
            <a:endParaRPr lang="en-US" sz="1600" dirty="0"/>
          </a:p>
        </p:txBody>
      </p:sp>
    </p:spTree>
    <p:extLst>
      <p:ext uri="{BB962C8B-B14F-4D97-AF65-F5344CB8AC3E}">
        <p14:creationId xmlns:p14="http://schemas.microsoft.com/office/powerpoint/2010/main" val="311633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אוכלים(ירוק)2.potx" id="{F3C9D723-5B94-4B55-BAD5-7E93A85A1943}" vid="{FA893619-4FE3-4C65-8871-18FC4F161A42}"/>
    </a:ext>
  </a:extLst>
</a:theme>
</file>

<file path=docProps/app.xml><?xml version="1.0" encoding="utf-8"?>
<Properties xmlns="http://schemas.openxmlformats.org/officeDocument/2006/extended-properties" xmlns:vt="http://schemas.openxmlformats.org/officeDocument/2006/docPropsVTypes">
  <Template/>
  <TotalTime>4902</TotalTime>
  <Words>1315</Words>
  <Application>Microsoft Office PowerPoint</Application>
  <PresentationFormat>‫הצגה על המסך (4:3)</PresentationFormat>
  <Paragraphs>202</Paragraphs>
  <Slides>47</Slides>
  <Notes>0</Notes>
  <HiddenSlides>0</HiddenSlides>
  <MMClips>1</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47</vt:i4>
      </vt:variant>
    </vt:vector>
  </HeadingPairs>
  <TitlesOfParts>
    <vt:vector size="50" baseType="lpstr">
      <vt:lpstr>Arial</vt:lpstr>
      <vt:lpstr>Calibri</vt:lpstr>
      <vt:lpstr>ערכת נושא Office</vt:lpstr>
      <vt:lpstr>שפת הסימונים</vt:lpstr>
      <vt:lpstr>מה אוכלים היום?</vt:lpstr>
      <vt:lpstr>בריא או לא בריא? – פעילות בזוגות</vt:lpstr>
      <vt:lpstr>בריא או לא בריא?</vt:lpstr>
      <vt:lpstr>בריא או לא בריא?</vt:lpstr>
      <vt:lpstr>בריא או לא בריא? – סיכום ביניים</vt:lpstr>
      <vt:lpstr>מה אומרים האיורים?</vt:lpstr>
      <vt:lpstr>מה אומרים האיורים? – פעילות בקבוצות</vt:lpstr>
      <vt:lpstr>מה אומרים האיורים?</vt:lpstr>
      <vt:lpstr>מה אומרים האיורים? – סיכום ביניים</vt:lpstr>
      <vt:lpstr>שפת הסימונים – פעילות בקבוצות</vt:lpstr>
      <vt:lpstr>שפת הסימונים – פעילות בקבוצות</vt:lpstr>
      <vt:lpstr>סימוני המזון המופיעים על האריזות</vt:lpstr>
      <vt:lpstr>סימוני המזון המופיעים על האריזות</vt:lpstr>
      <vt:lpstr>שפת הסימונים</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חידון סימוני מזון</vt:lpstr>
      <vt:lpstr>שאלות לדיון</vt:lpstr>
      <vt:lpstr>שאלות לדיון</vt:lpstr>
      <vt:lpstr>שאלות לדיון</vt:lpstr>
      <vt:lpstr>שאלות לדיון</vt:lpstr>
      <vt:lpstr>המלצות תזונה</vt:lpstr>
      <vt:lpstr>המלצות תזונה</vt:lpstr>
      <vt:lpstr>המלצות תזונה</vt:lpstr>
      <vt:lpstr>יוצרים סימוני מזון – פעילות בקבוצות</vt:lpstr>
      <vt:lpstr>שאלה לסיכום</vt:lpstr>
      <vt:lpstr>שאלה לסיכום:</vt:lpstr>
      <vt:lpstr>סיכום</vt:lpstr>
      <vt:lpstr>סיכום</vt:lpstr>
      <vt:lpstr>סיכום</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Hagit Matok</dc:creator>
  <cp:lastModifiedBy>Sarah Gropper</cp:lastModifiedBy>
  <cp:revision>161</cp:revision>
  <dcterms:created xsi:type="dcterms:W3CDTF">2020-02-25T13:39:01Z</dcterms:created>
  <dcterms:modified xsi:type="dcterms:W3CDTF">2020-09-09T09:37:32Z</dcterms:modified>
</cp:coreProperties>
</file>