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31D"/>
    <a:srgbClr val="6D462B"/>
    <a:srgbClr val="4F4E4E"/>
    <a:srgbClr val="EEF1F2"/>
    <a:srgbClr val="D52E1E"/>
    <a:srgbClr val="FEFEFE"/>
    <a:srgbClr val="F3F5F6"/>
    <a:srgbClr val="1687C9"/>
    <a:srgbClr val="74972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35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42" y="7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50" y="5991002"/>
            <a:ext cx="1070742" cy="71923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" y="6131495"/>
            <a:ext cx="1123728" cy="65493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3" y="6335642"/>
            <a:ext cx="990597" cy="374596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39" y="-20061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62" y="-20061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30" y="-28762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מלבן 24"/>
          <p:cNvSpPr/>
          <p:nvPr userDrawn="1"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</p:spPr>
        <p:txBody>
          <a:bodyPr anchor="ctr">
            <a:normAutofit/>
          </a:bodyPr>
          <a:lstStyle>
            <a:lvl1pPr algn="r" rtl="0">
              <a:defRPr sz="45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664803" y="5456725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אוכלים  </a:t>
            </a:r>
            <a:r>
              <a:rPr lang="ar-AE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نأكل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/>
          <a:lstStyle>
            <a:lvl1pPr>
              <a:buClr>
                <a:srgbClr val="74972C"/>
              </a:buClr>
              <a:defRPr/>
            </a:lvl1pPr>
            <a:lvl2pPr>
              <a:buClr>
                <a:srgbClr val="74972C"/>
              </a:buClr>
              <a:defRPr/>
            </a:lvl2pPr>
            <a:lvl3pPr>
              <a:buClr>
                <a:srgbClr val="74972C"/>
              </a:buClr>
              <a:defRPr/>
            </a:lvl3pPr>
            <a:lvl4pPr>
              <a:buClr>
                <a:srgbClr val="74972C"/>
              </a:buClr>
              <a:defRPr/>
            </a:lvl4pPr>
            <a:lvl5pPr>
              <a:buClr>
                <a:srgbClr val="74972C"/>
              </a:buClr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תמונה 59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" y="-35581"/>
            <a:ext cx="965200" cy="6259954"/>
          </a:xfrm>
          <a:prstGeom prst="rect">
            <a:avLst/>
          </a:prstGeom>
          <a:effectLst/>
        </p:spPr>
      </p:pic>
      <p:sp>
        <p:nvSpPr>
          <p:cNvPr id="41" name="מלבן 40"/>
          <p:cNvSpPr/>
          <p:nvPr userDrawn="1"/>
        </p:nvSpPr>
        <p:spPr>
          <a:xfrm>
            <a:off x="528739" y="-28762"/>
            <a:ext cx="8615261" cy="6259956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28739" y="6385024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400" b="1" kern="1200" dirty="0" smtClean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אוכלים  </a:t>
            </a:r>
            <a:r>
              <a:rPr lang="ar-AE" sz="1400" b="1" kern="1200" dirty="0" smtClean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نأكل</a:t>
            </a:r>
            <a:endParaRPr lang="en-US" sz="1400" dirty="0">
              <a:solidFill>
                <a:srgbClr val="4F4E4E"/>
              </a:solidFill>
            </a:endParaRPr>
          </a:p>
        </p:txBody>
      </p:sp>
      <p:grpSp>
        <p:nvGrpSpPr>
          <p:cNvPr id="56" name="קבוצה 55"/>
          <p:cNvGrpSpPr/>
          <p:nvPr userDrawn="1"/>
        </p:nvGrpSpPr>
        <p:grpSpPr>
          <a:xfrm>
            <a:off x="303183" y="6417076"/>
            <a:ext cx="212580" cy="236454"/>
            <a:chOff x="5710238" y="5011741"/>
            <a:chExt cx="296863" cy="330201"/>
          </a:xfrm>
        </p:grpSpPr>
        <p:sp>
          <p:nvSpPr>
            <p:cNvPr id="57" name="Freeform 30"/>
            <p:cNvSpPr>
              <a:spLocks noEditPoints="1"/>
            </p:cNvSpPr>
            <p:nvPr userDrawn="1"/>
          </p:nvSpPr>
          <p:spPr bwMode="auto">
            <a:xfrm>
              <a:off x="5710238" y="5060954"/>
              <a:ext cx="296863" cy="280988"/>
            </a:xfrm>
            <a:custGeom>
              <a:avLst/>
              <a:gdLst>
                <a:gd name="T0" fmla="*/ 93 w 187"/>
                <a:gd name="T1" fmla="*/ 173 h 177"/>
                <a:gd name="T2" fmla="*/ 121 w 187"/>
                <a:gd name="T3" fmla="*/ 175 h 177"/>
                <a:gd name="T4" fmla="*/ 129 w 187"/>
                <a:gd name="T5" fmla="*/ 173 h 177"/>
                <a:gd name="T6" fmla="*/ 153 w 187"/>
                <a:gd name="T7" fmla="*/ 160 h 177"/>
                <a:gd name="T8" fmla="*/ 172 w 187"/>
                <a:gd name="T9" fmla="*/ 139 h 177"/>
                <a:gd name="T10" fmla="*/ 184 w 187"/>
                <a:gd name="T11" fmla="*/ 116 h 177"/>
                <a:gd name="T12" fmla="*/ 187 w 187"/>
                <a:gd name="T13" fmla="*/ 87 h 177"/>
                <a:gd name="T14" fmla="*/ 187 w 187"/>
                <a:gd name="T15" fmla="*/ 71 h 177"/>
                <a:gd name="T16" fmla="*/ 180 w 187"/>
                <a:gd name="T17" fmla="*/ 46 h 177"/>
                <a:gd name="T18" fmla="*/ 168 w 187"/>
                <a:gd name="T19" fmla="*/ 24 h 177"/>
                <a:gd name="T20" fmla="*/ 150 w 187"/>
                <a:gd name="T21" fmla="*/ 8 h 177"/>
                <a:gd name="T22" fmla="*/ 136 w 187"/>
                <a:gd name="T23" fmla="*/ 3 h 177"/>
                <a:gd name="T24" fmla="*/ 122 w 187"/>
                <a:gd name="T25" fmla="*/ 1 h 177"/>
                <a:gd name="T26" fmla="*/ 102 w 187"/>
                <a:gd name="T27" fmla="*/ 5 h 177"/>
                <a:gd name="T28" fmla="*/ 93 w 187"/>
                <a:gd name="T29" fmla="*/ 7 h 177"/>
                <a:gd name="T30" fmla="*/ 75 w 187"/>
                <a:gd name="T31" fmla="*/ 1 h 177"/>
                <a:gd name="T32" fmla="*/ 58 w 187"/>
                <a:gd name="T33" fmla="*/ 1 h 177"/>
                <a:gd name="T34" fmla="*/ 49 w 187"/>
                <a:gd name="T35" fmla="*/ 3 h 177"/>
                <a:gd name="T36" fmla="*/ 27 w 187"/>
                <a:gd name="T37" fmla="*/ 15 h 177"/>
                <a:gd name="T38" fmla="*/ 11 w 187"/>
                <a:gd name="T39" fmla="*/ 34 h 177"/>
                <a:gd name="T40" fmla="*/ 1 w 187"/>
                <a:gd name="T41" fmla="*/ 59 h 177"/>
                <a:gd name="T42" fmla="*/ 0 w 187"/>
                <a:gd name="T43" fmla="*/ 87 h 177"/>
                <a:gd name="T44" fmla="*/ 0 w 187"/>
                <a:gd name="T45" fmla="*/ 102 h 177"/>
                <a:gd name="T46" fmla="*/ 10 w 187"/>
                <a:gd name="T47" fmla="*/ 129 h 177"/>
                <a:gd name="T48" fmla="*/ 27 w 187"/>
                <a:gd name="T49" fmla="*/ 153 h 177"/>
                <a:gd name="T50" fmla="*/ 51 w 187"/>
                <a:gd name="T51" fmla="*/ 170 h 177"/>
                <a:gd name="T52" fmla="*/ 64 w 187"/>
                <a:gd name="T53" fmla="*/ 177 h 177"/>
                <a:gd name="T54" fmla="*/ 78 w 187"/>
                <a:gd name="T55" fmla="*/ 177 h 177"/>
                <a:gd name="T56" fmla="*/ 93 w 187"/>
                <a:gd name="T57" fmla="*/ 173 h 177"/>
                <a:gd name="T58" fmla="*/ 68 w 187"/>
                <a:gd name="T59" fmla="*/ 20 h 177"/>
                <a:gd name="T60" fmla="*/ 61 w 187"/>
                <a:gd name="T61" fmla="*/ 20 h 177"/>
                <a:gd name="T62" fmla="*/ 49 w 187"/>
                <a:gd name="T63" fmla="*/ 25 h 177"/>
                <a:gd name="T64" fmla="*/ 40 w 187"/>
                <a:gd name="T65" fmla="*/ 34 h 177"/>
                <a:gd name="T66" fmla="*/ 35 w 187"/>
                <a:gd name="T67" fmla="*/ 46 h 177"/>
                <a:gd name="T68" fmla="*/ 34 w 187"/>
                <a:gd name="T69" fmla="*/ 53 h 177"/>
                <a:gd name="T70" fmla="*/ 29 w 187"/>
                <a:gd name="T71" fmla="*/ 58 h 177"/>
                <a:gd name="T72" fmla="*/ 25 w 187"/>
                <a:gd name="T73" fmla="*/ 58 h 177"/>
                <a:gd name="T74" fmla="*/ 23 w 187"/>
                <a:gd name="T75" fmla="*/ 53 h 177"/>
                <a:gd name="T76" fmla="*/ 27 w 187"/>
                <a:gd name="T77" fmla="*/ 36 h 177"/>
                <a:gd name="T78" fmla="*/ 37 w 187"/>
                <a:gd name="T79" fmla="*/ 22 h 177"/>
                <a:gd name="T80" fmla="*/ 51 w 187"/>
                <a:gd name="T81" fmla="*/ 12 h 177"/>
                <a:gd name="T82" fmla="*/ 68 w 187"/>
                <a:gd name="T83" fmla="*/ 8 h 177"/>
                <a:gd name="T84" fmla="*/ 71 w 187"/>
                <a:gd name="T85" fmla="*/ 10 h 177"/>
                <a:gd name="T86" fmla="*/ 73 w 187"/>
                <a:gd name="T87" fmla="*/ 13 h 177"/>
                <a:gd name="T88" fmla="*/ 68 w 187"/>
                <a:gd name="T89" fmla="*/ 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" h="177">
                  <a:moveTo>
                    <a:pt x="93" y="173"/>
                  </a:moveTo>
                  <a:lnTo>
                    <a:pt x="93" y="173"/>
                  </a:lnTo>
                  <a:lnTo>
                    <a:pt x="112" y="175"/>
                  </a:lnTo>
                  <a:lnTo>
                    <a:pt x="121" y="175"/>
                  </a:lnTo>
                  <a:lnTo>
                    <a:pt x="129" y="173"/>
                  </a:lnTo>
                  <a:lnTo>
                    <a:pt x="129" y="173"/>
                  </a:lnTo>
                  <a:lnTo>
                    <a:pt x="141" y="168"/>
                  </a:lnTo>
                  <a:lnTo>
                    <a:pt x="153" y="160"/>
                  </a:lnTo>
                  <a:lnTo>
                    <a:pt x="163" y="150"/>
                  </a:lnTo>
                  <a:lnTo>
                    <a:pt x="172" y="139"/>
                  </a:lnTo>
                  <a:lnTo>
                    <a:pt x="179" y="127"/>
                  </a:lnTo>
                  <a:lnTo>
                    <a:pt x="184" y="116"/>
                  </a:lnTo>
                  <a:lnTo>
                    <a:pt x="187" y="100"/>
                  </a:lnTo>
                  <a:lnTo>
                    <a:pt x="187" y="87"/>
                  </a:lnTo>
                  <a:lnTo>
                    <a:pt x="187" y="87"/>
                  </a:lnTo>
                  <a:lnTo>
                    <a:pt x="187" y="71"/>
                  </a:lnTo>
                  <a:lnTo>
                    <a:pt x="185" y="58"/>
                  </a:lnTo>
                  <a:lnTo>
                    <a:pt x="180" y="46"/>
                  </a:lnTo>
                  <a:lnTo>
                    <a:pt x="175" y="34"/>
                  </a:lnTo>
                  <a:lnTo>
                    <a:pt x="168" y="24"/>
                  </a:lnTo>
                  <a:lnTo>
                    <a:pt x="160" y="15"/>
                  </a:lnTo>
                  <a:lnTo>
                    <a:pt x="150" y="8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29" y="1"/>
                  </a:lnTo>
                  <a:lnTo>
                    <a:pt x="122" y="1"/>
                  </a:lnTo>
                  <a:lnTo>
                    <a:pt x="112" y="1"/>
                  </a:lnTo>
                  <a:lnTo>
                    <a:pt x="102" y="5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83" y="5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58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37" y="8"/>
                  </a:lnTo>
                  <a:lnTo>
                    <a:pt x="27" y="15"/>
                  </a:lnTo>
                  <a:lnTo>
                    <a:pt x="18" y="24"/>
                  </a:lnTo>
                  <a:lnTo>
                    <a:pt x="11" y="34"/>
                  </a:lnTo>
                  <a:lnTo>
                    <a:pt x="6" y="46"/>
                  </a:lnTo>
                  <a:lnTo>
                    <a:pt x="1" y="59"/>
                  </a:lnTo>
                  <a:lnTo>
                    <a:pt x="0" y="73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3" y="116"/>
                  </a:lnTo>
                  <a:lnTo>
                    <a:pt x="10" y="129"/>
                  </a:lnTo>
                  <a:lnTo>
                    <a:pt x="17" y="143"/>
                  </a:lnTo>
                  <a:lnTo>
                    <a:pt x="27" y="153"/>
                  </a:lnTo>
                  <a:lnTo>
                    <a:pt x="39" y="163"/>
                  </a:lnTo>
                  <a:lnTo>
                    <a:pt x="51" y="170"/>
                  </a:lnTo>
                  <a:lnTo>
                    <a:pt x="64" y="177"/>
                  </a:lnTo>
                  <a:lnTo>
                    <a:pt x="64" y="177"/>
                  </a:lnTo>
                  <a:lnTo>
                    <a:pt x="71" y="177"/>
                  </a:lnTo>
                  <a:lnTo>
                    <a:pt x="78" y="177"/>
                  </a:lnTo>
                  <a:lnTo>
                    <a:pt x="86" y="175"/>
                  </a:lnTo>
                  <a:lnTo>
                    <a:pt x="93" y="173"/>
                  </a:lnTo>
                  <a:lnTo>
                    <a:pt x="93" y="173"/>
                  </a:lnTo>
                  <a:close/>
                  <a:moveTo>
                    <a:pt x="68" y="20"/>
                  </a:moveTo>
                  <a:lnTo>
                    <a:pt x="68" y="20"/>
                  </a:lnTo>
                  <a:lnTo>
                    <a:pt x="61" y="20"/>
                  </a:lnTo>
                  <a:lnTo>
                    <a:pt x="54" y="22"/>
                  </a:lnTo>
                  <a:lnTo>
                    <a:pt x="49" y="25"/>
                  </a:lnTo>
                  <a:lnTo>
                    <a:pt x="44" y="29"/>
                  </a:lnTo>
                  <a:lnTo>
                    <a:pt x="40" y="34"/>
                  </a:lnTo>
                  <a:lnTo>
                    <a:pt x="37" y="41"/>
                  </a:lnTo>
                  <a:lnTo>
                    <a:pt x="35" y="46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5" y="58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5" y="44"/>
                  </a:lnTo>
                  <a:lnTo>
                    <a:pt x="27" y="36"/>
                  </a:lnTo>
                  <a:lnTo>
                    <a:pt x="30" y="29"/>
                  </a:lnTo>
                  <a:lnTo>
                    <a:pt x="37" y="22"/>
                  </a:lnTo>
                  <a:lnTo>
                    <a:pt x="42" y="17"/>
                  </a:lnTo>
                  <a:lnTo>
                    <a:pt x="51" y="12"/>
                  </a:lnTo>
                  <a:lnTo>
                    <a:pt x="59" y="10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1" y="10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1" y="18"/>
                  </a:lnTo>
                  <a:lnTo>
                    <a:pt x="68" y="20"/>
                  </a:lnTo>
                  <a:lnTo>
                    <a:pt x="68" y="20"/>
                  </a:lnTo>
                  <a:close/>
                </a:path>
              </a:pathLst>
            </a:custGeom>
            <a:solidFill>
              <a:srgbClr val="749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/>
            </p:cNvSpPr>
            <p:nvPr userDrawn="1"/>
          </p:nvSpPr>
          <p:spPr bwMode="auto">
            <a:xfrm>
              <a:off x="5795963" y="5011741"/>
              <a:ext cx="76200" cy="119063"/>
            </a:xfrm>
            <a:custGeom>
              <a:avLst/>
              <a:gdLst>
                <a:gd name="T0" fmla="*/ 0 w 48"/>
                <a:gd name="T1" fmla="*/ 5 h 75"/>
                <a:gd name="T2" fmla="*/ 0 w 48"/>
                <a:gd name="T3" fmla="*/ 5 h 75"/>
                <a:gd name="T4" fmla="*/ 2 w 48"/>
                <a:gd name="T5" fmla="*/ 2 h 75"/>
                <a:gd name="T6" fmla="*/ 5 w 48"/>
                <a:gd name="T7" fmla="*/ 0 h 75"/>
                <a:gd name="T8" fmla="*/ 5 w 48"/>
                <a:gd name="T9" fmla="*/ 0 h 75"/>
                <a:gd name="T10" fmla="*/ 14 w 48"/>
                <a:gd name="T11" fmla="*/ 2 h 75"/>
                <a:gd name="T12" fmla="*/ 22 w 48"/>
                <a:gd name="T13" fmla="*/ 5 h 75"/>
                <a:gd name="T14" fmla="*/ 31 w 48"/>
                <a:gd name="T15" fmla="*/ 12 h 75"/>
                <a:gd name="T16" fmla="*/ 31 w 48"/>
                <a:gd name="T17" fmla="*/ 12 h 75"/>
                <a:gd name="T18" fmla="*/ 39 w 48"/>
                <a:gd name="T19" fmla="*/ 21 h 75"/>
                <a:gd name="T20" fmla="*/ 44 w 48"/>
                <a:gd name="T21" fmla="*/ 32 h 75"/>
                <a:gd name="T22" fmla="*/ 44 w 48"/>
                <a:gd name="T23" fmla="*/ 32 h 75"/>
                <a:gd name="T24" fmla="*/ 46 w 48"/>
                <a:gd name="T25" fmla="*/ 41 h 75"/>
                <a:gd name="T26" fmla="*/ 48 w 48"/>
                <a:gd name="T27" fmla="*/ 49 h 75"/>
                <a:gd name="T28" fmla="*/ 48 w 48"/>
                <a:gd name="T29" fmla="*/ 70 h 75"/>
                <a:gd name="T30" fmla="*/ 48 w 48"/>
                <a:gd name="T31" fmla="*/ 70 h 75"/>
                <a:gd name="T32" fmla="*/ 46 w 48"/>
                <a:gd name="T33" fmla="*/ 73 h 75"/>
                <a:gd name="T34" fmla="*/ 41 w 48"/>
                <a:gd name="T35" fmla="*/ 75 h 75"/>
                <a:gd name="T36" fmla="*/ 41 w 48"/>
                <a:gd name="T37" fmla="*/ 75 h 75"/>
                <a:gd name="T38" fmla="*/ 38 w 48"/>
                <a:gd name="T39" fmla="*/ 72 h 75"/>
                <a:gd name="T40" fmla="*/ 36 w 48"/>
                <a:gd name="T41" fmla="*/ 68 h 75"/>
                <a:gd name="T42" fmla="*/ 36 w 48"/>
                <a:gd name="T43" fmla="*/ 68 h 75"/>
                <a:gd name="T44" fmla="*/ 38 w 48"/>
                <a:gd name="T45" fmla="*/ 53 h 75"/>
                <a:gd name="T46" fmla="*/ 36 w 48"/>
                <a:gd name="T47" fmla="*/ 39 h 75"/>
                <a:gd name="T48" fmla="*/ 31 w 48"/>
                <a:gd name="T49" fmla="*/ 29 h 75"/>
                <a:gd name="T50" fmla="*/ 22 w 48"/>
                <a:gd name="T51" fmla="*/ 21 h 75"/>
                <a:gd name="T52" fmla="*/ 22 w 48"/>
                <a:gd name="T53" fmla="*/ 21 h 75"/>
                <a:gd name="T54" fmla="*/ 17 w 48"/>
                <a:gd name="T55" fmla="*/ 15 h 75"/>
                <a:gd name="T56" fmla="*/ 10 w 48"/>
                <a:gd name="T57" fmla="*/ 12 h 75"/>
                <a:gd name="T58" fmla="*/ 5 w 48"/>
                <a:gd name="T59" fmla="*/ 10 h 75"/>
                <a:gd name="T60" fmla="*/ 5 w 48"/>
                <a:gd name="T61" fmla="*/ 10 h 75"/>
                <a:gd name="T62" fmla="*/ 0 w 48"/>
                <a:gd name="T63" fmla="*/ 9 h 75"/>
                <a:gd name="T64" fmla="*/ 0 w 48"/>
                <a:gd name="T65" fmla="*/ 5 h 75"/>
                <a:gd name="T66" fmla="*/ 0 w 48"/>
                <a:gd name="T67" fmla="*/ 5 h 75"/>
                <a:gd name="T68" fmla="*/ 0 w 48"/>
                <a:gd name="T69" fmla="*/ 5 h 75"/>
                <a:gd name="T70" fmla="*/ 0 w 48"/>
                <a:gd name="T71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7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4" y="2"/>
                  </a:lnTo>
                  <a:lnTo>
                    <a:pt x="22" y="5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9" y="2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41"/>
                  </a:lnTo>
                  <a:lnTo>
                    <a:pt x="48" y="49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73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38" y="72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53"/>
                  </a:lnTo>
                  <a:lnTo>
                    <a:pt x="36" y="39"/>
                  </a:lnTo>
                  <a:lnTo>
                    <a:pt x="31" y="2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17" y="15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49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/>
            </p:cNvSpPr>
            <p:nvPr userDrawn="1"/>
          </p:nvSpPr>
          <p:spPr bwMode="auto">
            <a:xfrm>
              <a:off x="5856288" y="5014916"/>
              <a:ext cx="34925" cy="47625"/>
            </a:xfrm>
            <a:custGeom>
              <a:avLst/>
              <a:gdLst>
                <a:gd name="T0" fmla="*/ 18 w 22"/>
                <a:gd name="T1" fmla="*/ 20 h 30"/>
                <a:gd name="T2" fmla="*/ 18 w 22"/>
                <a:gd name="T3" fmla="*/ 20 h 30"/>
                <a:gd name="T4" fmla="*/ 15 w 22"/>
                <a:gd name="T5" fmla="*/ 25 h 30"/>
                <a:gd name="T6" fmla="*/ 10 w 22"/>
                <a:gd name="T7" fmla="*/ 29 h 30"/>
                <a:gd name="T8" fmla="*/ 5 w 22"/>
                <a:gd name="T9" fmla="*/ 30 h 30"/>
                <a:gd name="T10" fmla="*/ 1 w 22"/>
                <a:gd name="T11" fmla="*/ 30 h 30"/>
                <a:gd name="T12" fmla="*/ 1 w 22"/>
                <a:gd name="T13" fmla="*/ 30 h 30"/>
                <a:gd name="T14" fmla="*/ 0 w 22"/>
                <a:gd name="T15" fmla="*/ 27 h 30"/>
                <a:gd name="T16" fmla="*/ 0 w 22"/>
                <a:gd name="T17" fmla="*/ 22 h 30"/>
                <a:gd name="T18" fmla="*/ 1 w 22"/>
                <a:gd name="T19" fmla="*/ 17 h 30"/>
                <a:gd name="T20" fmla="*/ 5 w 22"/>
                <a:gd name="T21" fmla="*/ 10 h 30"/>
                <a:gd name="T22" fmla="*/ 5 w 22"/>
                <a:gd name="T23" fmla="*/ 10 h 30"/>
                <a:gd name="T24" fmla="*/ 10 w 22"/>
                <a:gd name="T25" fmla="*/ 5 h 30"/>
                <a:gd name="T26" fmla="*/ 15 w 22"/>
                <a:gd name="T27" fmla="*/ 2 h 30"/>
                <a:gd name="T28" fmla="*/ 22 w 22"/>
                <a:gd name="T29" fmla="*/ 0 h 30"/>
                <a:gd name="T30" fmla="*/ 22 w 22"/>
                <a:gd name="T31" fmla="*/ 0 h 30"/>
                <a:gd name="T32" fmla="*/ 22 w 22"/>
                <a:gd name="T33" fmla="*/ 7 h 30"/>
                <a:gd name="T34" fmla="*/ 22 w 22"/>
                <a:gd name="T35" fmla="*/ 13 h 30"/>
                <a:gd name="T36" fmla="*/ 18 w 22"/>
                <a:gd name="T37" fmla="*/ 20 h 30"/>
                <a:gd name="T38" fmla="*/ 18 w 22"/>
                <a:gd name="T3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0">
                  <a:moveTo>
                    <a:pt x="18" y="20"/>
                  </a:moveTo>
                  <a:lnTo>
                    <a:pt x="18" y="20"/>
                  </a:lnTo>
                  <a:lnTo>
                    <a:pt x="15" y="25"/>
                  </a:lnTo>
                  <a:lnTo>
                    <a:pt x="10" y="29"/>
                  </a:lnTo>
                  <a:lnTo>
                    <a:pt x="5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22" y="13"/>
                  </a:lnTo>
                  <a:lnTo>
                    <a:pt x="18" y="2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749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תמונה 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46" y="6365981"/>
            <a:ext cx="2220034" cy="3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4972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atsmart.ort.org.il/heb/cal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ph.harvard.edu/nutritionsource/healthy-eating-plate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</p:spPr>
        <p:txBody>
          <a:bodyPr/>
          <a:lstStyle/>
          <a:p>
            <a:r>
              <a:rPr lang="he-IL" dirty="0"/>
              <a:t>הצלחת שלי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85026" y="3018263"/>
            <a:ext cx="5919636" cy="951571"/>
          </a:xfrm>
        </p:spPr>
        <p:txBody>
          <a:bodyPr/>
          <a:lstStyle/>
          <a:p>
            <a:r>
              <a:rPr lang="he-IL" dirty="0"/>
              <a:t>מתכננים ארוחה אישית מאוזנת ובריאה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"הצלחת שלי"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28650" y="1460498"/>
            <a:ext cx="7886699" cy="3966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dirty="0"/>
              <a:t>כדאי לשים לב:</a:t>
            </a:r>
          </a:p>
          <a:p>
            <a:r>
              <a:rPr lang="he-IL" sz="1800" dirty="0"/>
              <a:t>המלצות התזונה במודל הצלחת דומות לאלו של פירמידת המזון התזונה הים תיכונית.</a:t>
            </a:r>
          </a:p>
          <a:p>
            <a:endParaRPr lang="he-IL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88" y="2870208"/>
            <a:ext cx="2645709" cy="2526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966" y="2870208"/>
            <a:ext cx="2670423" cy="2526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84CF33-EC8A-604A-9E7F-68CA4B3E97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624" y="2795451"/>
            <a:ext cx="2184118" cy="2631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9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</a:t>
            </a:r>
            <a:r>
              <a:rPr lang="en-US" dirty="0"/>
              <a:t>3</a:t>
            </a:r>
            <a:r>
              <a:rPr lang="he-IL" dirty="0"/>
              <a:t>: התאמת הארוחה ל"צלחת שלי"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dirty="0"/>
              <a:t>כל הצעת ארוחה המוגשת לתחרות להתאים להמלצות התזונה של מודל "הצלחת שלי".</a:t>
            </a:r>
          </a:p>
          <a:p>
            <a:r>
              <a:rPr lang="he-IL" sz="2000" dirty="0"/>
              <a:t>כל קבוצה תתאים את הארוחה שתכננה למודל "הצלחת שלי".</a:t>
            </a:r>
          </a:p>
          <a:p>
            <a:r>
              <a:rPr lang="he-IL" sz="2000" dirty="0"/>
              <a:t>יש לרשום מה כוללת הצעת הארוחה הסופית בדף הגשת הצעת ארוחה לתחרות.</a:t>
            </a:r>
          </a:p>
          <a:p>
            <a:r>
              <a:rPr lang="he-IL" sz="2000" dirty="0"/>
              <a:t>מומלץ לתכנן איך תיראה הארוחה ולהוסיף איור ראשוני שלה.</a:t>
            </a:r>
          </a:p>
        </p:txBody>
      </p:sp>
      <p:pic>
        <p:nvPicPr>
          <p:cNvPr id="2050" name="Picture 2" descr="https://lh3.googleusercontent.com/jfD13mCrOtkPPJnuNm8Hh_-pE1dVOnsyFWp3r5DVRdZil_RmiXvk24I26nnclFymLqfjFLUV5L0wawGeItAJeZdIgp7ZAnhaztNTD0FDv5_mZLGv0zpqgtV1uE_QuvXFBaCUcn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3686630"/>
            <a:ext cx="6858907" cy="24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</a:t>
            </a:r>
            <a:r>
              <a:rPr lang="en-US" dirty="0"/>
              <a:t>4</a:t>
            </a:r>
            <a:r>
              <a:rPr lang="he-IL" dirty="0"/>
              <a:t>: מעצבים ארוחה ומציגים אותה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23673" y="1460498"/>
            <a:ext cx="6491678" cy="39669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sz="2000" dirty="0"/>
              <a:t>כל קבוצה תכין </a:t>
            </a:r>
            <a:r>
              <a:rPr lang="he-IL" sz="2000" b="1" dirty="0"/>
              <a:t>תמונה</a:t>
            </a:r>
            <a:r>
              <a:rPr lang="he-IL" sz="2000" dirty="0"/>
              <a:t> של צלחת הארוחה שתכננה. </a:t>
            </a:r>
          </a:p>
          <a:p>
            <a:pPr>
              <a:lnSpc>
                <a:spcPct val="100000"/>
              </a:lnSpc>
            </a:pPr>
            <a:r>
              <a:rPr lang="he-IL" sz="2000" dirty="0"/>
              <a:t>התמונה תכלול </a:t>
            </a:r>
            <a:r>
              <a:rPr lang="he-IL" sz="2000" b="1" dirty="0"/>
              <a:t>כתוביות הסבר </a:t>
            </a:r>
            <a:r>
              <a:rPr lang="he-IL" sz="2000" dirty="0"/>
              <a:t>של מרכיבי הארוחה: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ירקות, פירות, דגנים, חלבון, שתייה.</a:t>
            </a:r>
          </a:p>
          <a:p>
            <a:pPr>
              <a:lnSpc>
                <a:spcPct val="100000"/>
              </a:lnSpc>
            </a:pPr>
            <a:r>
              <a:rPr lang="he-IL" sz="2000" dirty="0"/>
              <a:t>את התמונה אפשר לצייר, לצלם, להדביק כקולאז' של מתמונות או כל דרך יצירתית.</a:t>
            </a:r>
          </a:p>
          <a:p>
            <a:pPr>
              <a:lnSpc>
                <a:spcPct val="100000"/>
              </a:lnSpc>
            </a:pPr>
            <a:r>
              <a:rPr lang="he-IL" sz="2000" dirty="0"/>
              <a:t>הקבוצה תכין </a:t>
            </a:r>
            <a:r>
              <a:rPr lang="he-IL" sz="2000" b="1" dirty="0"/>
              <a:t>הסבר של עד דקה אחת</a:t>
            </a:r>
            <a:r>
              <a:rPr lang="he-IL" sz="2000" dirty="0"/>
              <a:t>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ניתן לצלם סרטון עם קריינות, להיעזר במצגת או כל דרך אחרת.</a:t>
            </a:r>
          </a:p>
          <a:p>
            <a:pPr>
              <a:lnSpc>
                <a:spcPct val="100000"/>
              </a:lnSpc>
            </a:pPr>
            <a:endParaRPr lang="he-IL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BECBA4-3B1A-CE4E-BD2F-44C9F9E8A5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68" y="4076701"/>
            <a:ext cx="2985566" cy="2030185"/>
          </a:xfrm>
          <a:prstGeom prst="rect">
            <a:avLst/>
          </a:prstGeom>
          <a:ln>
            <a:solidFill>
              <a:srgbClr val="73962C"/>
            </a:solidFill>
          </a:ln>
        </p:spPr>
      </p:pic>
    </p:spTree>
    <p:extLst>
      <p:ext uri="{BB962C8B-B14F-4D97-AF65-F5344CB8AC3E}">
        <p14:creationId xmlns:p14="http://schemas.microsoft.com/office/powerpoint/2010/main" val="364656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</a:t>
            </a:r>
            <a:r>
              <a:rPr lang="en-US" dirty="0"/>
              <a:t>4</a:t>
            </a:r>
            <a:r>
              <a:rPr lang="he-IL" dirty="0"/>
              <a:t>: הצגת הצעות הארוחה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he-IL" dirty="0"/>
              <a:t>כל קבוצה תציג כעת בפני הכיתה את תמונת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הארוחה שלה ואת ההסבר שהכינה.</a:t>
            </a:r>
          </a:p>
          <a:p>
            <a:pPr marL="0" indent="0" fontAlgn="base">
              <a:buNone/>
            </a:pPr>
            <a:r>
              <a:rPr lang="he-IL" dirty="0"/>
              <a:t>זמן ההצגה של כל קבוצה הוא עד </a:t>
            </a:r>
            <a:r>
              <a:rPr lang="he-IL" b="1" dirty="0"/>
              <a:t>דקה אחת</a:t>
            </a:r>
            <a:r>
              <a:rPr lang="he-IL" dirty="0"/>
              <a:t>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3EEC4A-10C4-3442-BEC6-9ABCD66FBA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369" y="3661591"/>
            <a:ext cx="838200" cy="165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50FDCC-6968-9C4F-9855-1FCBC5117C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093" y="3089366"/>
            <a:ext cx="4406198" cy="2936403"/>
          </a:xfrm>
          <a:prstGeom prst="rect">
            <a:avLst/>
          </a:prstGeom>
          <a:ln w="9525" cap="sq">
            <a:solidFill>
              <a:srgbClr val="73962C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4047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ירקות, פירות ומים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038" y="1417144"/>
            <a:ext cx="77677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האם אתם אוכלים מספיק ירקות ופירות ושותים מספיק מים?</a:t>
            </a:r>
          </a:p>
          <a:p>
            <a:pPr algn="r" rtl="1"/>
            <a:endParaRPr lang="he-IL" dirty="0" smtClean="0"/>
          </a:p>
          <a:p>
            <a:pPr algn="r" rtl="1"/>
            <a:endParaRPr lang="he-IL" b="1" dirty="0" smtClean="0"/>
          </a:p>
          <a:p>
            <a:pPr algn="r" rtl="1"/>
            <a:endParaRPr lang="he-IL" b="1" dirty="0"/>
          </a:p>
        </p:txBody>
      </p:sp>
      <p:sp>
        <p:nvSpPr>
          <p:cNvPr id="12" name="Rectangle 11"/>
          <p:cNvSpPr/>
          <p:nvPr/>
        </p:nvSpPr>
        <p:spPr>
          <a:xfrm>
            <a:off x="959207" y="3757095"/>
            <a:ext cx="1883642" cy="1897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/>
          <p:cNvSpPr/>
          <p:nvPr/>
        </p:nvSpPr>
        <p:spPr>
          <a:xfrm>
            <a:off x="882411" y="5622057"/>
            <a:ext cx="3367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https://eatsmart.ort.org.il/heb/calc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/</a:t>
            </a:r>
            <a:endParaRPr lang="he-IL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26" y="2015412"/>
            <a:ext cx="2687494" cy="913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20"/>
          <p:cNvSpPr/>
          <p:nvPr/>
        </p:nvSpPr>
        <p:spPr>
          <a:xfrm>
            <a:off x="3335721" y="3148998"/>
            <a:ext cx="54450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dirty="0" smtClean="0"/>
              <a:t>הזינו למחשבון מדדי בריאות </a:t>
            </a:r>
            <a:r>
              <a:rPr lang="he-IL" sz="2400" dirty="0"/>
              <a:t>את </a:t>
            </a:r>
            <a:r>
              <a:rPr lang="he-IL" sz="2400" b="1" dirty="0" smtClean="0"/>
              <a:t>גילכם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dirty="0" smtClean="0"/>
              <a:t>את כמות</a:t>
            </a:r>
            <a:r>
              <a:rPr lang="he-IL" sz="2400" b="1" dirty="0" smtClean="0"/>
              <a:t> הירקות והפירות </a:t>
            </a:r>
            <a:r>
              <a:rPr lang="he-IL" sz="2400" dirty="0" smtClean="0"/>
              <a:t>שאתם אוכלים ביום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dirty="0" smtClean="0"/>
              <a:t>ואת כמות </a:t>
            </a:r>
            <a:r>
              <a:rPr lang="he-IL" sz="2400" b="1" dirty="0" smtClean="0"/>
              <a:t>המים </a:t>
            </a:r>
            <a:r>
              <a:rPr lang="he-IL" sz="2400" dirty="0" smtClean="0"/>
              <a:t>שאתם שותים ביום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(וגם </a:t>
            </a:r>
            <a:r>
              <a:rPr lang="he-IL" sz="2400" dirty="0"/>
              <a:t>מדדים אחרים אם תרצו</a:t>
            </a:r>
            <a:r>
              <a:rPr lang="he-IL" sz="2400" dirty="0" smtClean="0"/>
              <a:t>).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המחשבון </a:t>
            </a:r>
            <a:r>
              <a:rPr lang="he-IL" sz="2400" dirty="0"/>
              <a:t>יתאר לכם את </a:t>
            </a:r>
            <a:r>
              <a:rPr lang="he-IL" sz="2400" dirty="0" smtClean="0"/>
              <a:t>מצבכם בהשוואה להמלצות.</a:t>
            </a:r>
            <a:endParaRPr lang="en-US" sz="2400" dirty="0"/>
          </a:p>
        </p:txBody>
      </p:sp>
      <p:pic>
        <p:nvPicPr>
          <p:cNvPr id="17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93" y="3861070"/>
            <a:ext cx="1641669" cy="17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0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- בוחרים כל יום בצלחת בריאה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1285875" y="1225367"/>
            <a:ext cx="7229475" cy="3966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400" dirty="0"/>
              <a:t>לא כל ארוחה חייבת להיות מוגשת כצלחת מאוזנת, אבל חשוב לשים לב מה כוללת התזונה שלנו לאורך היום: </a:t>
            </a:r>
          </a:p>
          <a:p>
            <a:pPr fontAlgn="base"/>
            <a:r>
              <a:rPr lang="he-IL" sz="2400" dirty="0"/>
              <a:t>לאכול מגוון מאכלים מכל קבוצות המזון.</a:t>
            </a:r>
          </a:p>
          <a:p>
            <a:pPr fontAlgn="base"/>
            <a:r>
              <a:rPr lang="he-IL" sz="2400" dirty="0"/>
              <a:t>להשתדל לשמור על יחס נכון בין קבוצות המזון.</a:t>
            </a:r>
          </a:p>
          <a:p>
            <a:pPr fontAlgn="base"/>
            <a:r>
              <a:rPr lang="he-IL" sz="2400" dirty="0"/>
              <a:t>להעדיף דגנים מלאים, חלבונים בריאים, שמנים בריאים, ושתייה של מים.</a:t>
            </a:r>
          </a:p>
          <a:p>
            <a:pPr fontAlgn="base"/>
            <a:r>
              <a:rPr lang="he-IL" sz="2400" dirty="0"/>
              <a:t>לבחור אוכל שאוהבים, להגיש אותו בצורה יפה וליהנות מהאוכל.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D35709-D238-6A41-941A-7E5F2698C9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12" y="4516848"/>
            <a:ext cx="2413363" cy="1608908"/>
          </a:xfrm>
          <a:prstGeom prst="rect">
            <a:avLst/>
          </a:prstGeom>
          <a:ln>
            <a:solidFill>
              <a:srgbClr val="73962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DBA7DC-653E-AB4A-B400-A1D6DE9C2A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991" y="4523102"/>
            <a:ext cx="2413364" cy="1602654"/>
          </a:xfrm>
          <a:prstGeom prst="rect">
            <a:avLst/>
          </a:prstGeom>
          <a:ln>
            <a:solidFill>
              <a:srgbClr val="73962C"/>
            </a:solidFill>
          </a:ln>
        </p:spPr>
      </p:pic>
    </p:spTree>
    <p:extLst>
      <p:ext uri="{BB962C8B-B14F-4D97-AF65-F5344CB8AC3E}">
        <p14:creationId xmlns:p14="http://schemas.microsoft.com/office/powerpoint/2010/main" val="101455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אוכלים בקפיטריה?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790333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בבתי ספר רבים תפריט הקפיטריה נראה בערך כך: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7C16A7-E7CC-D147-A0E5-C6A4BEB4C7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136" y="2019722"/>
            <a:ext cx="2648899" cy="1764373"/>
          </a:xfrm>
          <a:prstGeom prst="rect">
            <a:avLst/>
          </a:prstGeom>
          <a:ln>
            <a:solidFill>
              <a:srgbClr val="73962C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6DC8CA-CB65-564E-AE87-E6DD945EE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08" y="2225746"/>
            <a:ext cx="1840956" cy="1840956"/>
          </a:xfrm>
          <a:prstGeom prst="rect">
            <a:avLst/>
          </a:prstGeom>
          <a:ln>
            <a:solidFill>
              <a:srgbClr val="73962C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E0E706-AF9F-4740-9A8F-C0FC3137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45552"/>
            <a:ext cx="2283391" cy="1522260"/>
          </a:xfrm>
          <a:prstGeom prst="rect">
            <a:avLst/>
          </a:prstGeom>
          <a:ln>
            <a:solidFill>
              <a:srgbClr val="73962C"/>
            </a:solidFill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FE1B614-60FF-624A-ACA6-B587CEF9C9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541668"/>
            <a:ext cx="2367419" cy="2070506"/>
          </a:xfrm>
          <a:prstGeom prst="rect">
            <a:avLst/>
          </a:prstGeom>
          <a:ln>
            <a:solidFill>
              <a:srgbClr val="73962C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70597E-B5C1-7046-A901-835DC1BD8E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407189"/>
            <a:ext cx="2436793" cy="1625610"/>
          </a:xfrm>
          <a:prstGeom prst="rect">
            <a:avLst/>
          </a:prstGeom>
          <a:ln>
            <a:solidFill>
              <a:srgbClr val="73962C"/>
            </a:solidFill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BC86DD5-66CC-0E42-B4F9-F1D648D8EE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164" y="4444025"/>
            <a:ext cx="2552900" cy="1701285"/>
          </a:xfrm>
          <a:prstGeom prst="rect">
            <a:avLst/>
          </a:prstGeom>
          <a:ln>
            <a:solidFill>
              <a:srgbClr val="73962C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575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אוכלים בקפיטריה?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לאחרונה החליטו במספר בתי ספר להוסיף לתפריט הקפיטריה גם אפשרות של ארוחות מלאות ומגוונות.</a:t>
            </a:r>
          </a:p>
          <a:p>
            <a:pPr marL="0" indent="0">
              <a:buNone/>
            </a:pPr>
            <a:r>
              <a:rPr lang="he-IL" dirty="0"/>
              <a:t>אתם נבחרתם להשתתף בתחרות לתכנון הארוחות האלו.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6C20AA-CDAE-6E47-979B-AE7BEE10AD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618" y="3048000"/>
            <a:ext cx="3849188" cy="2886891"/>
          </a:xfrm>
          <a:prstGeom prst="rect">
            <a:avLst/>
          </a:prstGeom>
          <a:ln>
            <a:solidFill>
              <a:srgbClr val="73962C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195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תחרות תכנון ארוחות בקפיטריה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66774" y="1460498"/>
            <a:ext cx="7648575" cy="3966907"/>
          </a:xfrm>
        </p:spPr>
        <p:txBody>
          <a:bodyPr>
            <a:normAutofit/>
          </a:bodyPr>
          <a:lstStyle/>
          <a:p>
            <a:r>
              <a:rPr lang="he-IL" sz="2400" dirty="0"/>
              <a:t>הגשת הצעות של ארוחות לתחרות תעשה בקבוצות של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3-6 תלמידים.</a:t>
            </a:r>
          </a:p>
          <a:p>
            <a:r>
              <a:rPr lang="he-IL" sz="2400" dirty="0"/>
              <a:t>את ההצעות יש להגיש על גבי טופס התחרות.</a:t>
            </a:r>
          </a:p>
          <a:p>
            <a:r>
              <a:rPr lang="he-IL" sz="2400" dirty="0"/>
              <a:t>הארוחות צריכות לענות על כל הדרישות בהתאם לשלבי התחרות שיוצגו בהמשך.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8BB4A3-E2FD-1D42-B443-47EB0296AD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65" y="3285309"/>
            <a:ext cx="3006511" cy="28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1: ארוחה טעימה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/>
              <a:t>על כל קבוצה לתכנן </a:t>
            </a:r>
            <a:r>
              <a:rPr lang="he-IL" sz="2000" b="1" dirty="0"/>
              <a:t>ארוחה טעימה </a:t>
            </a:r>
            <a:r>
              <a:rPr lang="he-IL" sz="2000" dirty="0"/>
              <a:t>שתלמידים בבית הספר ירצו להזמין </a:t>
            </a:r>
            <a:r>
              <a:rPr lang="he-IL" sz="2000" dirty="0" err="1"/>
              <a:t>ויהנו</a:t>
            </a:r>
            <a:r>
              <a:rPr lang="he-IL" sz="2000" dirty="0"/>
              <a:t> לאכול.</a:t>
            </a:r>
          </a:p>
          <a:p>
            <a:r>
              <a:rPr lang="he-IL" sz="2000" dirty="0"/>
              <a:t>אפשר להחליט על </a:t>
            </a:r>
            <a:r>
              <a:rPr lang="he-IL" sz="2000" b="1" dirty="0"/>
              <a:t>נושא לארוחה </a:t>
            </a:r>
            <a:r>
              <a:rPr lang="he-IL" sz="2000" dirty="0"/>
              <a:t>(ארוחת עמים, ארוחה צמחונית, ארוחה לספורטאים וכו').</a:t>
            </a:r>
          </a:p>
          <a:p>
            <a:r>
              <a:rPr lang="he-IL" sz="2000" dirty="0"/>
              <a:t>יש לרשום מה כוללת הארוחה בדף הגשת הצעת ארוחה לתחרות.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6" name="Picture 2" descr="https://lh3.googleusercontent.com/jfD13mCrOtkPPJnuNm8Hh_-pE1dVOnsyFWp3r5DVRdZil_RmiXvk24I26nnclFymLqfjFLUV5L0wawGeItAJeZdIgp7ZAnhaztNTD0FDv5_mZLGv0zpqgtV1uE_QuvXFBaCUcn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284" y="3586869"/>
            <a:ext cx="7491191" cy="26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2: דגנים, חלבונים, ירקות ופירות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he-IL" sz="1800" b="1" dirty="0"/>
              <a:t>כל הצעת ארוחה המוגשת לתחרות צריכה לכלול מרכיבים מכל קבוצות המזון העיקריות: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7147" y="279692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>
                <a:solidFill>
                  <a:srgbClr val="6D462B"/>
                </a:solidFill>
              </a:rPr>
              <a:t>דגנים</a:t>
            </a:r>
            <a:endParaRPr lang="en-US" sz="2000" b="1" dirty="0">
              <a:solidFill>
                <a:srgbClr val="6D462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908" y="2078320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>
                <a:solidFill>
                  <a:srgbClr val="EF731D"/>
                </a:solidFill>
              </a:rPr>
              <a:t>חלבונים</a:t>
            </a:r>
            <a:endParaRPr lang="en-US" sz="2000" b="1" dirty="0">
              <a:solidFill>
                <a:srgbClr val="EF731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6243" y="2228981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>
                <a:solidFill>
                  <a:srgbClr val="73962C"/>
                </a:solidFill>
              </a:rPr>
              <a:t>ירקות</a:t>
            </a:r>
            <a:endParaRPr lang="en-US" sz="2000" b="1" dirty="0">
              <a:solidFill>
                <a:srgbClr val="73962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640" y="4270683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b="1" dirty="0">
                <a:solidFill>
                  <a:srgbClr val="BE1721"/>
                </a:solidFill>
              </a:rPr>
              <a:t>פירות</a:t>
            </a:r>
            <a:endParaRPr lang="en-US" sz="2000" b="1" dirty="0">
              <a:solidFill>
                <a:srgbClr val="BE1721"/>
              </a:solidFill>
            </a:endParaRPr>
          </a:p>
        </p:txBody>
      </p:sp>
      <p:pic>
        <p:nvPicPr>
          <p:cNvPr id="1026" name="Picture 2" descr="https://lh3.googleusercontent.com/i8o6ikiGNIEhLhGz2KV_0GKhzopF40vq4jWvPZMqiLdIOD4dTL3Q-jNKzvV04DMOrEcVW8nO-xtnAGz0NNxZhhfM2UL_q8QQdhm0yb-S1X8Twwv48dxwuVV0y2QQCq4POxTq8t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368" y="3323487"/>
            <a:ext cx="2789864" cy="25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NNo_jIN_eHUGdnRKu94L8-_aXJocdCHkdooAYHN3wyyYDPVFwFTjtEdGrsvIhFjFK68vPki_Lx7f1kZUKz8DUd8LrD93NvA0X7ytqp8d4D0M0CbEHFC_gsoZsK7tHZDLVPPtOpM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805" y="2568390"/>
            <a:ext cx="2827229" cy="26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Pk9G3G4KPP3w_X4Ued6IFox0313qQCavb_ahN9HTqp2YGGxdLDbHtBcMCGrXvPDwMhQuFBpe-n48T08umphuY8CCRdcf1XtlFTH_PwwKTPOHiECIyl01tzu4lClLTVA_O71oLA8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80" y="2666954"/>
            <a:ext cx="2374706" cy="13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TK1bqHHtlL1ovd_lX9plK6NqmrrNSDhfke3vsn-8X3CEbbf-KzU6WLqO9fcqSSxcbpUCiZS_F2aXcUa1jMuNkzQ4BZCu6lM8_wzaKukUBUB_xgC29-YvUsupj_XuUgLJHaP3ip0n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56" y="4670793"/>
            <a:ext cx="2370555" cy="13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שלב 2: דגנים, חלבונים, ירקות ופירות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000" dirty="0"/>
              <a:t>כל חבר קבוצה יקבל כרטיסיית מידע על אחת מקבוצות המזון וילמד את מידע הרשום בה.</a:t>
            </a:r>
          </a:p>
          <a:p>
            <a:r>
              <a:rPr lang="he-IL" sz="2000" dirty="0"/>
              <a:t>הקבוצה תבדוק אם הארוחה שהציעה בשלב הראשון מכילה מרכיבים מכל ארבע קבוצות המזון.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אם לא, על הקבוצה להוסיף לארוחה מרכיבים בהתאם.</a:t>
            </a:r>
          </a:p>
          <a:p>
            <a:r>
              <a:rPr lang="he-IL" sz="2000" dirty="0"/>
              <a:t>יש לרשום מה כוללת הארוחה המעודכנת בדף הגשת הצעת ארוחה לתחרות.</a:t>
            </a:r>
          </a:p>
        </p:txBody>
      </p:sp>
      <p:pic>
        <p:nvPicPr>
          <p:cNvPr id="5" name="Picture 4" descr="https://lh3.googleusercontent.com/jfD13mCrOtkPPJnuNm8Hh_-pE1dVOnsyFWp3r5DVRdZil_RmiXvk24I26nnclFymLqfjFLUV5L0wawGeItAJeZdIgp7ZAnhaztNTD0FDv5_mZLGv0zpqgtV1uE_QuvXFBaCUcn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075" y="4031087"/>
            <a:ext cx="7385275" cy="21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כתב חידה - מודל </a:t>
            </a:r>
            <a:r>
              <a:rPr lang="he-IL" dirty="0"/>
              <a:t>"הצלחת שלי"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50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במספר מדינות בעולם מקובל להציג את המלצות התזונה במודל "הצלחת שלי".</a:t>
            </a:r>
          </a:p>
        </p:txBody>
      </p:sp>
      <p:grpSp>
        <p:nvGrpSpPr>
          <p:cNvPr id="23" name="קבוצה 22"/>
          <p:cNvGrpSpPr/>
          <p:nvPr/>
        </p:nvGrpSpPr>
        <p:grpSpPr>
          <a:xfrm>
            <a:off x="529838" y="4537816"/>
            <a:ext cx="8614161" cy="1683522"/>
            <a:chOff x="529838" y="4537816"/>
            <a:chExt cx="8614161" cy="1683522"/>
          </a:xfrm>
        </p:grpSpPr>
        <p:sp>
          <p:nvSpPr>
            <p:cNvPr id="22" name="מלבן 21"/>
            <p:cNvSpPr/>
            <p:nvPr/>
          </p:nvSpPr>
          <p:spPr>
            <a:xfrm>
              <a:off x="529838" y="4537816"/>
              <a:ext cx="8614161" cy="1683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קבוצה 20"/>
            <p:cNvGrpSpPr/>
            <p:nvPr/>
          </p:nvGrpSpPr>
          <p:grpSpPr>
            <a:xfrm>
              <a:off x="831185" y="4656689"/>
              <a:ext cx="8011467" cy="1445776"/>
              <a:chOff x="662839" y="4316381"/>
              <a:chExt cx="8011467" cy="1445776"/>
            </a:xfrm>
          </p:grpSpPr>
          <p:grpSp>
            <p:nvGrpSpPr>
              <p:cNvPr id="8" name="קבוצה 7"/>
              <p:cNvGrpSpPr/>
              <p:nvPr/>
            </p:nvGrpSpPr>
            <p:grpSpPr>
              <a:xfrm>
                <a:off x="7377263" y="4403002"/>
                <a:ext cx="1297043" cy="1297043"/>
                <a:chOff x="0" y="0"/>
                <a:chExt cx="2981325" cy="2981325"/>
              </a:xfrm>
            </p:grpSpPr>
            <p:sp>
              <p:nvSpPr>
                <p:cNvPr id="9" name="אליפסה 8"/>
                <p:cNvSpPr/>
                <p:nvPr/>
              </p:nvSpPr>
              <p:spPr>
                <a:xfrm>
                  <a:off x="0" y="0"/>
                  <a:ext cx="2981325" cy="298132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0" name="מחבר ישר 9"/>
                <p:cNvCxnSpPr/>
                <p:nvPr/>
              </p:nvCxnSpPr>
              <p:spPr>
                <a:xfrm>
                  <a:off x="1495425" y="9525"/>
                  <a:ext cx="0" cy="29718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מחבר ישר 10"/>
                <p:cNvCxnSpPr/>
                <p:nvPr/>
              </p:nvCxnSpPr>
              <p:spPr>
                <a:xfrm rot="16200000">
                  <a:off x="2233612" y="747713"/>
                  <a:ext cx="0" cy="14763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תיבת טקסט 2"/>
                <p:cNvSpPr txBox="1">
                  <a:spLocks noChangeArrowheads="1"/>
                </p:cNvSpPr>
                <p:nvPr/>
              </p:nvSpPr>
              <p:spPr bwMode="auto">
                <a:xfrm flipH="1">
                  <a:off x="552450" y="1295400"/>
                  <a:ext cx="43307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 rtl="1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he-IL" sz="16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תיבת טקסט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905000" y="1962150"/>
                  <a:ext cx="43307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 rtl="1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he-IL" sz="16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תיבת טקסט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905000" y="723900"/>
                  <a:ext cx="43307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 rtl="1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he-IL" sz="160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6" name="תמונה 15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23499" y="4540735"/>
                <a:ext cx="1298344" cy="1060552"/>
              </a:xfrm>
              <a:prstGeom prst="rect">
                <a:avLst/>
              </a:prstGeom>
            </p:spPr>
          </p:pic>
          <p:pic>
            <p:nvPicPr>
              <p:cNvPr id="17" name="תמונה 16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5466" y="4529657"/>
                <a:ext cx="1312612" cy="1079576"/>
              </a:xfrm>
              <a:prstGeom prst="rect">
                <a:avLst/>
              </a:prstGeom>
            </p:spPr>
          </p:pic>
          <p:pic>
            <p:nvPicPr>
              <p:cNvPr id="18" name="תמונה 17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54269" y="4560125"/>
                <a:ext cx="1445776" cy="1027262"/>
              </a:xfrm>
              <a:prstGeom prst="rect">
                <a:avLst/>
              </a:prstGeom>
            </p:spPr>
          </p:pic>
          <p:pic>
            <p:nvPicPr>
              <p:cNvPr id="19" name="תמונה 1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839" y="4316381"/>
                <a:ext cx="1636009" cy="1445776"/>
              </a:xfrm>
              <a:prstGeom prst="rect">
                <a:avLst/>
              </a:prstGeom>
            </p:spPr>
          </p:pic>
        </p:grpSp>
      </p:grpSp>
      <p:sp>
        <p:nvSpPr>
          <p:cNvPr id="4" name="מלבן 3"/>
          <p:cNvSpPr/>
          <p:nvPr/>
        </p:nvSpPr>
        <p:spPr>
          <a:xfrm>
            <a:off x="2211656" y="1688180"/>
            <a:ext cx="630369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</a:pPr>
            <a:endParaRPr lang="he-IL" sz="2000" dirty="0">
              <a:solidFill>
                <a:prstClr val="black"/>
              </a:solidFill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prstClr val="black"/>
                </a:solidFill>
              </a:rPr>
              <a:t>כל קבוצה תקבל </a:t>
            </a:r>
            <a:r>
              <a:rPr lang="he-IL" sz="2000" b="1" dirty="0">
                <a:solidFill>
                  <a:prstClr val="black"/>
                </a:solidFill>
              </a:rPr>
              <a:t>כתב חידה </a:t>
            </a:r>
            <a:r>
              <a:rPr lang="he-IL" sz="2000" dirty="0">
                <a:solidFill>
                  <a:prstClr val="black"/>
                </a:solidFill>
              </a:rPr>
              <a:t>הכולל איור וארבעה תשבצים.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prstClr val="black"/>
                </a:solidFill>
              </a:rPr>
              <a:t>על הקבוצה לפתור את החידות ולגלות מהן המלצות התזונה של מודל "הצלחת שלי".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he-IL" sz="2000" dirty="0">
                <a:solidFill>
                  <a:prstClr val="black"/>
                </a:solidFill>
              </a:rPr>
              <a:t>לרשותכם </a:t>
            </a:r>
            <a:r>
              <a:rPr lang="he-IL" sz="2000" b="1" dirty="0">
                <a:solidFill>
                  <a:prstClr val="black"/>
                </a:solidFill>
              </a:rPr>
              <a:t>10 דקות </a:t>
            </a:r>
            <a:r>
              <a:rPr lang="he-IL" sz="2000" dirty="0">
                <a:solidFill>
                  <a:prstClr val="black"/>
                </a:solidFill>
              </a:rPr>
              <a:t>לפתרון כתב החידה.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>
                <a:srgbClr val="74972C"/>
              </a:buClr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prstClr val="black"/>
                </a:solidFill>
              </a:rPr>
              <a:t>הקבוצה שתסיים ראשונה תסביר לכיתה בתום הזמן את הפתרון שלה.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D1264A-D648-3149-B4DE-DAAE1B745C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53" y="2401459"/>
            <a:ext cx="838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71563"/>
          </a:xfrm>
        </p:spPr>
        <p:txBody>
          <a:bodyPr/>
          <a:lstStyle/>
          <a:p>
            <a:r>
              <a:rPr lang="he-IL" dirty="0"/>
              <a:t>מודל "הצלחת שלי"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885482" y="1071563"/>
            <a:ext cx="3133881" cy="39669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e-IL" sz="2400" b="1" dirty="0"/>
              <a:t>½</a:t>
            </a:r>
            <a:r>
              <a:rPr lang="he-IL" sz="2000" b="1" dirty="0"/>
              <a:t> ארוחה ירקות ופירות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הרבה ירקות ופחות פירות</a:t>
            </a:r>
          </a:p>
          <a:p>
            <a:pPr>
              <a:lnSpc>
                <a:spcPct val="110000"/>
              </a:lnSpc>
            </a:pPr>
            <a:r>
              <a:rPr lang="he-IL" sz="2400" b="1" dirty="0"/>
              <a:t>¼</a:t>
            </a:r>
            <a:r>
              <a:rPr lang="he-IL" sz="2000" b="1" dirty="0"/>
              <a:t> ארוחה דגנים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רצוי דגנים מלאים</a:t>
            </a:r>
          </a:p>
          <a:p>
            <a:pPr>
              <a:lnSpc>
                <a:spcPct val="110000"/>
              </a:lnSpc>
            </a:pPr>
            <a:r>
              <a:rPr lang="he-IL" sz="2400" b="1" dirty="0"/>
              <a:t>¼</a:t>
            </a:r>
            <a:r>
              <a:rPr lang="he-IL" sz="2000" b="1" dirty="0"/>
              <a:t> ארוחה חלבונים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רצוי ללא הרבה שומן</a:t>
            </a:r>
          </a:p>
          <a:p>
            <a:r>
              <a:rPr lang="he-IL" sz="2000" dirty="0"/>
              <a:t>להשתמש ב</a:t>
            </a:r>
            <a:r>
              <a:rPr lang="he-IL" sz="2000" b="1" dirty="0"/>
              <a:t>שמנים בריאים</a:t>
            </a:r>
            <a:endParaRPr lang="he-IL" sz="2000" dirty="0"/>
          </a:p>
          <a:p>
            <a:r>
              <a:rPr lang="he-IL" sz="2000" dirty="0"/>
              <a:t>לשתות הרבה </a:t>
            </a:r>
            <a:r>
              <a:rPr lang="he-IL" sz="2000" b="1" dirty="0"/>
              <a:t>מים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6B2A7C-BBB2-F64E-A843-7CF48B4B7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247" y="829491"/>
            <a:ext cx="4535844" cy="50935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1D1FB2-D12A-D14C-97E4-8073FED81A54}"/>
              </a:ext>
            </a:extLst>
          </p:cNvPr>
          <p:cNvSpPr txBox="1"/>
          <p:nvPr/>
        </p:nvSpPr>
        <p:spPr>
          <a:xfrm>
            <a:off x="5369765" y="5923004"/>
            <a:ext cx="3267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he-IL" sz="700" dirty="0"/>
              <a:t>האיור מבוסס על הצלחת הבריאה של בית הספר לבריאות הציבור באוניברסיטת </a:t>
            </a:r>
            <a:r>
              <a:rPr lang="he-IL" sz="700" dirty="0" err="1"/>
              <a:t>הארווארד</a:t>
            </a:r>
            <a:endParaRPr lang="he-IL" sz="700" dirty="0"/>
          </a:p>
          <a:p>
            <a:pPr algn="ctr" rtl="1"/>
            <a:r>
              <a:rPr lang="en-US" sz="700" dirty="0">
                <a:hlinkClick r:id="rId3"/>
              </a:rPr>
              <a:t>https://</a:t>
            </a:r>
            <a:r>
              <a:rPr lang="en-US" sz="700" dirty="0" err="1">
                <a:hlinkClick r:id="rId3"/>
              </a:rPr>
              <a:t>www.hsph.harvard.edu</a:t>
            </a:r>
            <a:r>
              <a:rPr lang="en-US" sz="700" dirty="0">
                <a:hlinkClick r:id="rId3"/>
              </a:rPr>
              <a:t>/</a:t>
            </a:r>
            <a:r>
              <a:rPr lang="en-US" sz="700" dirty="0" err="1">
                <a:hlinkClick r:id="rId3"/>
              </a:rPr>
              <a:t>nutritionsource</a:t>
            </a:r>
            <a:r>
              <a:rPr lang="en-US" sz="700" dirty="0">
                <a:hlinkClick r:id="rId3"/>
              </a:rPr>
              <a:t>/healthy-eating-plate/ </a:t>
            </a:r>
            <a:endParaRPr lang="aa-ET" sz="700" dirty="0"/>
          </a:p>
        </p:txBody>
      </p:sp>
    </p:spTree>
    <p:extLst>
      <p:ext uri="{BB962C8B-B14F-4D97-AF65-F5344CB8AC3E}">
        <p14:creationId xmlns:p14="http://schemas.microsoft.com/office/powerpoint/2010/main" val="20230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אוכלים(ירוק)2.potx" id="{F3C9D723-5B94-4B55-BAD5-7E93A85A1943}" vid="{FA893619-4FE3-4C65-8871-18FC4F161A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411</Words>
  <Application>Microsoft Office PowerPoint</Application>
  <PresentationFormat>‫הצגה על המסך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ערכת נושא Office</vt:lpstr>
      <vt:lpstr>הצלחת שלי</vt:lpstr>
      <vt:lpstr>מה אוכלים בקפיטריה?</vt:lpstr>
      <vt:lpstr>מה אוכלים בקפיטריה?</vt:lpstr>
      <vt:lpstr>תחרות תכנון ארוחות בקפיטריה</vt:lpstr>
      <vt:lpstr>שלב 1: ארוחה טעימה</vt:lpstr>
      <vt:lpstr>שלב 2: דגנים, חלבונים, ירקות ופירות</vt:lpstr>
      <vt:lpstr>שלב 2: דגנים, חלבונים, ירקות ופירות</vt:lpstr>
      <vt:lpstr>כתב חידה - מודל "הצלחת שלי"</vt:lpstr>
      <vt:lpstr>מודל "הצלחת שלי"</vt:lpstr>
      <vt:lpstr>מודל "הצלחת שלי"</vt:lpstr>
      <vt:lpstr>שלב 3: התאמת הארוחה ל"צלחת שלי"</vt:lpstr>
      <vt:lpstr>שלב 4: מעצבים ארוחה ומציגים אותה</vt:lpstr>
      <vt:lpstr>שלב 4: הצגת הצעות הארוחה</vt:lpstr>
      <vt:lpstr>ירקות, פירות ומים</vt:lpstr>
      <vt:lpstr>סיכום - בוחרים כל יום בצלחת בריאה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Sarah Gropper</cp:lastModifiedBy>
  <cp:revision>27</cp:revision>
  <dcterms:created xsi:type="dcterms:W3CDTF">2020-02-25T13:39:01Z</dcterms:created>
  <dcterms:modified xsi:type="dcterms:W3CDTF">2021-02-13T15:25:07Z</dcterms:modified>
</cp:coreProperties>
</file>