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3LJRUxEnrM/dA1h6uJcq+BzOR6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iladi" initials="MG" lastIdx="7" clrIdx="0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Microsoft Office User" initials="MOU" lastIdx="55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Sarah Gropper" initials="SG" lastIdx="1" clrIdx="2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E4E"/>
    <a:srgbClr val="CC00CC"/>
    <a:srgbClr val="CC00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87884" autoAdjust="0"/>
  </p:normalViewPr>
  <p:slideViewPr>
    <p:cSldViewPr snapToGrid="0">
      <p:cViewPr>
        <p:scale>
          <a:sx n="59" d="100"/>
          <a:sy n="59" d="100"/>
        </p:scale>
        <p:origin x="126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A84B-C752-4A1D-B9D8-3ABEFFC1A11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C38E-FDD5-4166-91C6-F7A599BB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857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3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64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="https://pixabay.com/users/openclipart-vectors-30363/?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=149727"&gt;</a:t>
            </a:r>
            <a:r>
              <a:rPr lang="en-US" dirty="0" err="1"/>
              <a:t>OpenClipart</a:t>
            </a:r>
            <a:r>
              <a:rPr lang="en-US" dirty="0"/>
              <a:t>-Vectors&lt;/a&gt; from &lt;a </a:t>
            </a:r>
            <a:r>
              <a:rPr lang="en-US" dirty="0" err="1"/>
              <a:t>href</a:t>
            </a:r>
            <a:r>
              <a:rPr lang="en-US" dirty="0"/>
              <a:t>="https://pixabay.com/?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=149727"&gt;</a:t>
            </a:r>
            <a:r>
              <a:rPr lang="en-US" dirty="0" err="1"/>
              <a:t>Pixabay</a:t>
            </a:r>
            <a:r>
              <a:rPr lang="en-US" dirty="0"/>
              <a:t>&lt;/a&gt;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8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91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14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22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26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42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59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87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05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fontAlgn="base"/>
            <a:r>
              <a:rPr lang="he-IL" dirty="0" smtClean="0"/>
              <a:t>במקביל לעבודה בקבוצות, בחרו </a:t>
            </a:r>
            <a:r>
              <a:rPr lang="he-IL" dirty="0"/>
              <a:t>שני תלמידים אשר יבנו את השאלון הכיתתי ב </a:t>
            </a:r>
            <a:r>
              <a:rPr lang="en-US" dirty="0"/>
              <a:t>Google </a:t>
            </a:r>
            <a:r>
              <a:rPr lang="en-US" dirty="0" smtClean="0"/>
              <a:t>Forms</a:t>
            </a:r>
            <a:r>
              <a:rPr lang="he-IL" dirty="0" smtClean="0"/>
              <a:t>.</a:t>
            </a:r>
            <a:endParaRPr lang="he-IL" dirty="0"/>
          </a:p>
          <a:p>
            <a:pPr algn="r" rtl="1" fontAlgn="base"/>
            <a:r>
              <a:rPr lang="he-IL" dirty="0"/>
              <a:t>השאלון יורכב מ 16 השאלות אותן בחרו הקבוצות (4 שאלות לכל מאפיין קהילה) וכן ממספר שאלות כלליות (תלמיד/מורה/צוות מנהלה/הורה; שכבת גיל; מין)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0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78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="https://pixabay.com/users/openclipart-vectors-30363/?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=150125"&gt;</a:t>
            </a:r>
            <a:r>
              <a:rPr lang="en-US" dirty="0" err="1"/>
              <a:t>OpenClipart</a:t>
            </a:r>
            <a:r>
              <a:rPr lang="en-US" dirty="0"/>
              <a:t>-Vectors&lt;/a&gt; from &lt;a </a:t>
            </a:r>
            <a:r>
              <a:rPr lang="en-US" dirty="0" err="1"/>
              <a:t>href</a:t>
            </a:r>
            <a:r>
              <a:rPr lang="en-US" dirty="0"/>
              <a:t>="https://pixabay.com/?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=150125"&gt;</a:t>
            </a:r>
            <a:r>
              <a:rPr lang="en-US" dirty="0" err="1"/>
              <a:t>Pixabay</a:t>
            </a:r>
            <a:r>
              <a:rPr lang="en-US" dirty="0"/>
              <a:t>&lt;/a&gt;</a:t>
            </a:r>
            <a:endParaRPr lang="he-IL" dirty="0"/>
          </a:p>
          <a:p>
            <a:pPr fontAlgn="base"/>
            <a:endParaRPr lang="he-IL" dirty="0"/>
          </a:p>
          <a:p>
            <a:pPr fontAlgn="base"/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="https://pixabay.com/users/keithjj-2328014/?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=1488213"&gt;Keith Johnston&lt;/a&gt; from &lt;a </a:t>
            </a:r>
            <a:r>
              <a:rPr lang="en-US" dirty="0" err="1"/>
              <a:t>href</a:t>
            </a:r>
            <a:r>
              <a:rPr lang="en-US" dirty="0"/>
              <a:t>="https://pixabay.com/?</a:t>
            </a:r>
            <a:r>
              <a:rPr lang="en-US" dirty="0" err="1"/>
              <a:t>utm_source</a:t>
            </a:r>
            <a:r>
              <a:rPr lang="en-US" dirty="0"/>
              <a:t>=</a:t>
            </a:r>
            <a:r>
              <a:rPr lang="en-US" dirty="0" err="1"/>
              <a:t>link-attribution&amp;amp;utm_medium</a:t>
            </a:r>
            <a:r>
              <a:rPr lang="en-US" dirty="0"/>
              <a:t>=</a:t>
            </a:r>
            <a:r>
              <a:rPr lang="en-US" dirty="0" err="1"/>
              <a:t>referral&amp;amp;utm_campaign</a:t>
            </a:r>
            <a:r>
              <a:rPr lang="en-US" dirty="0"/>
              <a:t>=</a:t>
            </a:r>
            <a:r>
              <a:rPr lang="en-US" dirty="0" err="1"/>
              <a:t>image&amp;amp;utm_content</a:t>
            </a:r>
            <a:r>
              <a:rPr lang="en-US" dirty="0"/>
              <a:t>=1488213"&gt;</a:t>
            </a:r>
            <a:r>
              <a:rPr lang="en-US" dirty="0" err="1"/>
              <a:t>Pixabay</a:t>
            </a:r>
            <a:r>
              <a:rPr lang="en-US" dirty="0"/>
              <a:t>&lt;/a&gt;</a:t>
            </a:r>
            <a:endParaRPr lang="he-IL" dirty="0"/>
          </a:p>
          <a:p>
            <a:pPr fontAlgn="base"/>
            <a:endParaRPr lang="he-IL" dirty="0"/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2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6" name="Google Shape;2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7" name="Google Shape;2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2730" y="-28763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8" name="Google Shape;28;p26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4" name="Google Shape;34;p26"/>
          <p:cNvSpPr txBox="1"/>
          <p:nvPr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460498"/>
            <a:ext cx="788670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972C"/>
              </a:buClr>
              <a:buSzPts val="2800"/>
              <a:buChar char="•"/>
              <a:defRPr/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400"/>
              <a:buChar char="•"/>
              <a:defRPr/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0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2"/>
          <p:cNvSpPr/>
          <p:nvPr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1"/>
          </p:nvPr>
        </p:nvSpPr>
        <p:spPr>
          <a:xfrm rot="5400000">
            <a:off x="2569903" y="-503026"/>
            <a:ext cx="400419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1" name="Google Shape;11;p25"/>
          <p:cNvSpPr/>
          <p:nvPr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/>
          <p:nvPr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400" b="0" i="0" u="none" strike="noStrike" cap="none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313112" y="6434693"/>
            <a:ext cx="135624" cy="249033"/>
          </a:xfrm>
          <a:custGeom>
            <a:avLst/>
            <a:gdLst/>
            <a:ahLst/>
            <a:cxnLst/>
            <a:rect l="l" t="t" r="r" b="b"/>
            <a:pathLst>
              <a:path w="116" h="213" extrusionOk="0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5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BSTQ8DDgQ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2995765" y="2029522"/>
            <a:ext cx="5508897" cy="130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285750">
              <a:lnSpc>
                <a:spcPct val="100000"/>
              </a:lnSpc>
              <a:buSzPts val="1100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הקהילה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שלי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"האדם הוא יצור חברותי ויש לו צורך בסיסי להשתייך לקהילה" (אלפרד אדלר) </a:t>
            </a:r>
            <a:b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93180" y="1303291"/>
            <a:ext cx="7689562" cy="4635465"/>
          </a:xfrm>
        </p:spPr>
        <p:txBody>
          <a:bodyPr>
            <a:noAutofit/>
          </a:bodyPr>
          <a:lstStyle/>
          <a:p>
            <a:pPr marL="114300" indent="0" fontAlgn="base">
              <a:buNone/>
            </a:pPr>
            <a:r>
              <a:rPr lang="he-IL" sz="2400" b="1" dirty="0"/>
              <a:t>משחק כיתתי:</a:t>
            </a:r>
            <a:endParaRPr lang="en-US" sz="2400" dirty="0"/>
          </a:p>
          <a:p>
            <a:pPr fontAlgn="base"/>
            <a:r>
              <a:rPr lang="he-IL" sz="2000" dirty="0"/>
              <a:t>התחלקו לשתי קבוצות כל קבוצה באזור נפרד של הכיתה: </a:t>
            </a:r>
          </a:p>
          <a:p>
            <a:pPr lvl="1" fontAlgn="base">
              <a:lnSpc>
                <a:spcPct val="100000"/>
              </a:lnSpc>
            </a:pPr>
            <a:r>
              <a:rPr lang="he-IL" sz="2000" b="1" dirty="0"/>
              <a:t>קבוצת "בית הספר הוא קהילה</a:t>
            </a:r>
            <a:r>
              <a:rPr lang="he-IL" sz="2000" dirty="0"/>
              <a:t>"</a:t>
            </a:r>
            <a:endParaRPr lang="en-US" sz="2000" dirty="0"/>
          </a:p>
          <a:p>
            <a:pPr lvl="1" fontAlgn="base">
              <a:lnSpc>
                <a:spcPct val="100000"/>
              </a:lnSpc>
            </a:pPr>
            <a:r>
              <a:rPr lang="he-IL" sz="2000" b="1" dirty="0"/>
              <a:t>קבוצת</a:t>
            </a:r>
            <a:r>
              <a:rPr lang="he-IL" sz="2000" dirty="0"/>
              <a:t> "</a:t>
            </a:r>
            <a:r>
              <a:rPr lang="he-IL" sz="2000" b="1" dirty="0"/>
              <a:t>בית הספר הוא לא קהילה".</a:t>
            </a:r>
          </a:p>
          <a:p>
            <a:pPr marL="114300" indent="0" fontAlgn="base">
              <a:buNone/>
            </a:pPr>
            <a:endParaRPr lang="he-IL" sz="2000" b="1" dirty="0"/>
          </a:p>
          <a:p>
            <a:pPr fontAlgn="base"/>
            <a:r>
              <a:rPr lang="he-IL" sz="2000" dirty="0"/>
              <a:t>בדיון מסודר, נסו לשכנע את הקבוצה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 השנייה בעמדתכם (ביה"ס  הוא אכן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קהילה/ לא ניתן להגדיר את ביה"ס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כקהילה) בהתאם למאפיינים של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קהילה שהוצגו קודם. </a:t>
            </a:r>
          </a:p>
          <a:p>
            <a:pPr marL="114300" indent="0" fontAlgn="base">
              <a:buNone/>
            </a:pPr>
            <a:endParaRPr lang="he-IL" sz="2000" dirty="0"/>
          </a:p>
          <a:p>
            <a:pPr fontAlgn="base"/>
            <a:r>
              <a:rPr lang="he-IL" sz="2000" dirty="0"/>
              <a:t>השתכנעתם? – עברו לקבוצה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המתאימה.</a:t>
            </a:r>
          </a:p>
          <a:p>
            <a:pPr marL="114300" indent="0">
              <a:buNone/>
            </a:pPr>
            <a:endParaRPr lang="he-IL" sz="2000" dirty="0"/>
          </a:p>
          <a:p>
            <a:endParaRPr lang="he-IL" sz="2000" dirty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49" y="-22272"/>
            <a:ext cx="82540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האם ניתן להגדיר את בית הספר  כקהילה?</a:t>
            </a: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3347762"/>
            <a:ext cx="4106637" cy="27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22272"/>
            <a:ext cx="8254093" cy="1325563"/>
          </a:xfrm>
        </p:spPr>
        <p:txBody>
          <a:bodyPr/>
          <a:lstStyle/>
          <a:p>
            <a:r>
              <a:rPr lang="he-IL" dirty="0"/>
              <a:t>האם ניתן להגדיר את בית הספר  כקהילה?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22379" y="4715315"/>
            <a:ext cx="7918101" cy="148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he-IL" dirty="0"/>
              <a:t>נסכם כי אין קבוצה מנצחת ולא ניתן לענות בדרך זו על השאלה האם בית הספר הוא קהילה.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204" y="1094291"/>
            <a:ext cx="5222449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-22272"/>
            <a:ext cx="8244045" cy="1325563"/>
          </a:xfrm>
        </p:spPr>
        <p:txBody>
          <a:bodyPr/>
          <a:lstStyle/>
          <a:p>
            <a:r>
              <a:rPr lang="he-IL" dirty="0"/>
              <a:t>כיצד מזהים ומאפיינים קהילה?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750171" y="1325802"/>
            <a:ext cx="8244045" cy="47644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e-IL" sz="2000" dirty="0"/>
              <a:t>נבחן אם ניתן להגדיר את בית הספר כקהילה באמצעות שאלון.</a:t>
            </a:r>
          </a:p>
          <a:p>
            <a:pPr marL="114300" indent="0">
              <a:buNone/>
            </a:pPr>
            <a:r>
              <a:rPr lang="he-IL" sz="2000" dirty="0"/>
              <a:t> </a:t>
            </a:r>
          </a:p>
          <a:p>
            <a:pPr marL="114300" indent="0">
              <a:buNone/>
            </a:pPr>
            <a:r>
              <a:rPr lang="he-IL" sz="2000" dirty="0"/>
              <a:t>ננסה לברר מה חושבים ומרגישים </a:t>
            </a:r>
            <a:endParaRPr lang="en-US" sz="2000" dirty="0"/>
          </a:p>
          <a:p>
            <a:pPr marL="114300" indent="0">
              <a:buNone/>
            </a:pPr>
            <a:r>
              <a:rPr lang="he-IL" sz="2000" dirty="0"/>
              <a:t>התלמידים, </a:t>
            </a:r>
            <a:r>
              <a:rPr lang="he-IL" sz="2000" dirty="0" smtClean="0"/>
              <a:t>המורים, </a:t>
            </a:r>
            <a:r>
              <a:rPr lang="he-IL" sz="2000" dirty="0"/>
              <a:t>ואולי אף </a:t>
            </a:r>
            <a:r>
              <a:rPr lang="he-IL" sz="2000" dirty="0" smtClean="0"/>
              <a:t>ההורים </a:t>
            </a:r>
            <a:endParaRPr lang="en-US" sz="2000" dirty="0"/>
          </a:p>
          <a:p>
            <a:pPr marL="114300" indent="0">
              <a:buNone/>
            </a:pPr>
            <a:r>
              <a:rPr lang="he-IL" sz="2000" dirty="0"/>
              <a:t>על בית הספר. </a:t>
            </a:r>
          </a:p>
          <a:p>
            <a:pPr marL="114300" indent="0">
              <a:buNone/>
            </a:pPr>
            <a:endParaRPr lang="he-IL" sz="2000" dirty="0"/>
          </a:p>
          <a:p>
            <a:pPr marL="114300" indent="0">
              <a:buNone/>
            </a:pPr>
            <a:r>
              <a:rPr lang="he-IL" sz="2000" dirty="0"/>
              <a:t>ננסה להבין מהם התחושות, הרגשות </a:t>
            </a:r>
            <a:endParaRPr lang="en-US" sz="2000" dirty="0"/>
          </a:p>
          <a:p>
            <a:pPr marL="114300" indent="0">
              <a:buNone/>
            </a:pPr>
            <a:r>
              <a:rPr lang="he-IL" sz="2000" dirty="0"/>
              <a:t>והעמדות שלהם באשר לבית הספר </a:t>
            </a:r>
            <a:endParaRPr lang="en-US" sz="2000" dirty="0"/>
          </a:p>
          <a:p>
            <a:pPr marL="114300" indent="0">
              <a:buNone/>
            </a:pPr>
            <a:r>
              <a:rPr lang="he-IL" sz="2000" dirty="0"/>
              <a:t>כקהילה.</a:t>
            </a:r>
          </a:p>
          <a:p>
            <a:pPr marL="114300" indent="0">
              <a:buNone/>
            </a:pPr>
            <a:endParaRPr lang="he-IL" sz="2000" dirty="0"/>
          </a:p>
          <a:p>
            <a:pPr marL="114300" indent="0">
              <a:buNone/>
            </a:pPr>
            <a:r>
              <a:rPr lang="he-IL" sz="2000" dirty="0"/>
              <a:t>נברר זאת באמצעות </a:t>
            </a:r>
            <a:r>
              <a:rPr lang="he-IL" sz="2000" b="1" dirty="0"/>
              <a:t>שאלון</a:t>
            </a:r>
            <a:r>
              <a:rPr lang="he-IL" sz="2000" dirty="0"/>
              <a:t> שנעביר לקהל נרחב של בית </a:t>
            </a:r>
            <a:r>
              <a:rPr lang="he-IL" sz="2000" dirty="0" smtClean="0"/>
              <a:t>הספר,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ובו </a:t>
            </a:r>
            <a:r>
              <a:rPr lang="he-IL" sz="2000" dirty="0"/>
              <a:t>שאלות העוסקות בארבעת מאפייני הקהילה אותם הכרנו: </a:t>
            </a:r>
            <a:r>
              <a:rPr lang="he-IL" sz="2000" b="1" dirty="0"/>
              <a:t>שייכות</a:t>
            </a:r>
            <a:r>
              <a:rPr lang="he-IL" sz="2000" dirty="0"/>
              <a:t>, </a:t>
            </a:r>
            <a:r>
              <a:rPr lang="he-IL" sz="2000" b="1" dirty="0"/>
              <a:t>זהות</a:t>
            </a:r>
            <a:r>
              <a:rPr lang="he-IL" sz="2000" dirty="0"/>
              <a:t>, </a:t>
            </a:r>
            <a:r>
              <a:rPr lang="he-IL" sz="2000" b="1" dirty="0"/>
              <a:t>משמעות</a:t>
            </a:r>
            <a:r>
              <a:rPr lang="he-IL" sz="2000" dirty="0"/>
              <a:t> </a:t>
            </a:r>
            <a:r>
              <a:rPr lang="he-IL" sz="2000" b="1" dirty="0"/>
              <a:t>ומענה לצרכים אישיים</a:t>
            </a:r>
            <a:r>
              <a:rPr lang="he-IL" sz="2000" dirty="0"/>
              <a:t>.</a:t>
            </a:r>
            <a:br>
              <a:rPr lang="he-IL" sz="2000" dirty="0"/>
            </a:b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CB4BC-55CF-BD4E-A57F-20A498F991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38" y="2117912"/>
            <a:ext cx="4097988" cy="2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44" y="-47486"/>
            <a:ext cx="7886700" cy="1325563"/>
          </a:xfrm>
        </p:spPr>
        <p:txBody>
          <a:bodyPr/>
          <a:lstStyle/>
          <a:p>
            <a:r>
              <a:rPr lang="he-IL" dirty="0"/>
              <a:t>בחירת שאלות לשאלון – עבודה בקבוצות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09383" y="1219200"/>
            <a:ext cx="7727818" cy="49577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he-IL" b="1" dirty="0"/>
              <a:t>התחלקו ל- 4 קבוצות</a:t>
            </a:r>
            <a:endParaRPr lang="he-IL" dirty="0"/>
          </a:p>
          <a:p>
            <a:pPr fontAlgn="base"/>
            <a:endParaRPr lang="he-IL" sz="1800" dirty="0"/>
          </a:p>
          <a:p>
            <a:pPr fontAlgn="base"/>
            <a:r>
              <a:rPr lang="he-IL" dirty="0"/>
              <a:t>כל קבוצה תקבל דף עם מקבץ שאלות העוסקות באחד ממאפייני הקהילה</a:t>
            </a:r>
          </a:p>
          <a:p>
            <a:pPr fontAlgn="base"/>
            <a:endParaRPr lang="he-IL" sz="1800" dirty="0"/>
          </a:p>
          <a:p>
            <a:pPr fontAlgn="base"/>
            <a:r>
              <a:rPr lang="he-IL" b="1" dirty="0"/>
              <a:t>על כל קבוצה לבחור מתוך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הרשימה 4 שאלות שמתאימות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לדעתם לשאלון </a:t>
            </a:r>
          </a:p>
          <a:p>
            <a:pPr fontAlgn="base"/>
            <a:endParaRPr lang="he-IL" sz="1800" dirty="0"/>
          </a:p>
          <a:p>
            <a:pPr fontAlgn="base"/>
            <a:r>
              <a:rPr lang="he-IL" b="1" dirty="0"/>
              <a:t>אפשר לבחור 3 שאלות מתוך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הרשימה ולחבר שאלה נוספת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dirty="0"/>
              <a:t>המתאימה לבית הספר ולמאפיין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הקהילה שלכם</a:t>
            </a:r>
          </a:p>
          <a:p>
            <a:pPr fontAlgn="base"/>
            <a:endParaRPr lang="he-IL" sz="1800" dirty="0"/>
          </a:p>
          <a:p>
            <a:pPr fontAlgn="base"/>
            <a:r>
              <a:rPr lang="he-IL" dirty="0"/>
              <a:t>נציג מכל קבוצה יציג לכיתה את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השאלות שנבחרו על ידי הקבוצה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206FED-92D2-7042-B2E2-F652F847D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99" y="2662517"/>
            <a:ext cx="4063468" cy="31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5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35" y="-22272"/>
            <a:ext cx="8570259" cy="1325563"/>
          </a:xfrm>
        </p:spPr>
        <p:txBody>
          <a:bodyPr>
            <a:normAutofit/>
          </a:bodyPr>
          <a:lstStyle/>
          <a:p>
            <a:r>
              <a:rPr lang="he-IL" sz="3200" dirty="0"/>
              <a:t>הפצת השאלון לקהל בית הספר – עבודה בקבוצות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48017" y="1303291"/>
            <a:ext cx="8126505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he-IL" sz="2600" dirty="0"/>
              <a:t>חישבו על דרכים שונות להפצת השאלון לקהל בית הספר.</a:t>
            </a:r>
          </a:p>
          <a:p>
            <a:pPr marL="114300" indent="0" fontAlgn="base">
              <a:buNone/>
            </a:pPr>
            <a:endParaRPr lang="he-IL" sz="2600" dirty="0"/>
          </a:p>
          <a:p>
            <a:pPr fontAlgn="base"/>
            <a:r>
              <a:rPr lang="he-IL" sz="2600" dirty="0"/>
              <a:t>חישבו על דרכים לעודד את קהל בית הספר לענות על השאלון.</a:t>
            </a:r>
          </a:p>
          <a:p>
            <a:pPr marL="114300" indent="0" fontAlgn="base">
              <a:buNone/>
            </a:pPr>
            <a:endParaRPr lang="he-IL" sz="2600" dirty="0"/>
          </a:p>
          <a:p>
            <a:pPr fontAlgn="base"/>
            <a:r>
              <a:rPr lang="he-IL" sz="2600" dirty="0"/>
              <a:t>הכינו שלטי פרסום לשאלון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/>
              <a:t>(פיזיים ווירטואליים) ופזרו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/>
              <a:t>אותם במקומות שונים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/>
              <a:t>בשטח בית הספר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he-IL" sz="2600" dirty="0"/>
              <a:t>וברשתות החברתיות.</a:t>
            </a:r>
          </a:p>
          <a:p>
            <a:pPr fontAlgn="base"/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03A861-C231-8347-880D-2450DC6C1D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30" y="2931458"/>
            <a:ext cx="4420721" cy="29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לאיזה קבוצות נרצה להפיץ את השאלון?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23765" y="1303291"/>
            <a:ext cx="4894729" cy="4351338"/>
          </a:xfrm>
        </p:spPr>
        <p:txBody>
          <a:bodyPr>
            <a:normAutofit/>
          </a:bodyPr>
          <a:lstStyle/>
          <a:p>
            <a:pPr fontAlgn="base"/>
            <a:r>
              <a:rPr lang="he-IL" dirty="0"/>
              <a:t>איזה קבוצות קיימות בקהל בית הספר?</a:t>
            </a:r>
          </a:p>
          <a:p>
            <a:pPr marL="114300" indent="0" fontAlgn="base">
              <a:buNone/>
            </a:pPr>
            <a:endParaRPr lang="he-IL" dirty="0"/>
          </a:p>
          <a:p>
            <a:pPr fontAlgn="base"/>
            <a:r>
              <a:rPr lang="he-IL" dirty="0"/>
              <a:t>לאיזה קבוצות נשלח את השאלון?</a:t>
            </a:r>
          </a:p>
          <a:p>
            <a:pPr marL="114300" indent="0" fontAlgn="base">
              <a:buNone/>
            </a:pPr>
            <a:endParaRPr lang="he-IL" dirty="0"/>
          </a:p>
          <a:p>
            <a:pPr fontAlgn="base"/>
            <a:r>
              <a:rPr lang="he-IL" dirty="0"/>
              <a:t>באיזה יישומים נכון לשלוח את השאלון לכל אחת מהקבוצות שציינו בשאלה </a:t>
            </a:r>
            <a:r>
              <a:rPr lang="he-IL" dirty="0" smtClean="0"/>
              <a:t>הקודמת? 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B559E4-92AC-7743-9A44-3B1209906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60" y="3682104"/>
            <a:ext cx="1044388" cy="1044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75A7DD-0A2F-4442-A87A-4D37CB7580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368" y="3682105"/>
            <a:ext cx="1044388" cy="1044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338F80-0816-0049-96D7-05C70FC537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60" y="4964057"/>
            <a:ext cx="1044388" cy="1044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6EE8C3-7A2A-5449-A1FC-272C9AA25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368" y="4964057"/>
            <a:ext cx="1044388" cy="10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8398808" cy="1325563"/>
          </a:xfrm>
        </p:spPr>
        <p:txBody>
          <a:bodyPr>
            <a:normAutofit/>
          </a:bodyPr>
          <a:lstStyle/>
          <a:p>
            <a:r>
              <a:rPr lang="he-IL" sz="3200" dirty="0"/>
              <a:t>הפצת השאלון בקהל בית הספר - עבודה בקבוצות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25153" y="1303291"/>
            <a:ext cx="5002305" cy="481063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he-IL" dirty="0"/>
              <a:t>התחלקו בהתאם לקבוצות אליהן בחרתם להפיץ את השאלון.</a:t>
            </a:r>
          </a:p>
          <a:p>
            <a:pPr marL="114300" indent="0" fontAlgn="base">
              <a:buNone/>
            </a:pPr>
            <a:endParaRPr lang="he-IL" dirty="0"/>
          </a:p>
          <a:p>
            <a:pPr fontAlgn="base"/>
            <a:r>
              <a:rPr lang="he-IL" dirty="0"/>
              <a:t>באחריות כל </a:t>
            </a:r>
            <a:r>
              <a:rPr lang="he-IL" dirty="0" smtClean="0"/>
              <a:t>צוות לשלוח </a:t>
            </a:r>
            <a:r>
              <a:rPr lang="he-IL" dirty="0"/>
              <a:t>את הקישור לשאלון אל קבוצת האנשים שהוגדרה להם, באמצעות היישום הדיגיטלי אשר מותאם לקבוצה זו. </a:t>
            </a:r>
          </a:p>
          <a:p>
            <a:pPr marL="114300" indent="0" fontAlgn="base">
              <a:buNone/>
            </a:pPr>
            <a:r>
              <a:rPr lang="he-IL" sz="2100" dirty="0"/>
              <a:t>      </a:t>
            </a:r>
            <a:r>
              <a:rPr lang="he-IL" sz="2100" b="1" dirty="0"/>
              <a:t>לדוגמה:</a:t>
            </a:r>
            <a:r>
              <a:rPr lang="he-IL" sz="2100" dirty="0"/>
              <a:t> שימוש </a:t>
            </a:r>
            <a:r>
              <a:rPr lang="he-IL" sz="2100" dirty="0" err="1"/>
              <a:t>בוואטסאפ</a:t>
            </a:r>
            <a:r>
              <a:rPr lang="he-IL" sz="2100" dirty="0"/>
              <a:t> להפצת הקישור</a:t>
            </a:r>
          </a:p>
          <a:p>
            <a:pPr marL="114300" indent="0" fontAlgn="base">
              <a:buNone/>
            </a:pPr>
            <a:r>
              <a:rPr lang="he-IL" sz="2100" dirty="0"/>
              <a:t>      לשאלון לתלמידים בכיתה/בשכבה.</a:t>
            </a:r>
          </a:p>
          <a:p>
            <a:pPr marL="114300" indent="0" fontAlgn="base">
              <a:buNone/>
            </a:pPr>
            <a:endParaRPr lang="he-IL" dirty="0"/>
          </a:p>
          <a:p>
            <a:pPr fontAlgn="base"/>
            <a:r>
              <a:rPr lang="he-IL" dirty="0"/>
              <a:t>באחריותכם לעודד את קבוצת האנשים אליהם שלחתם את השאלון, לענות על השאלון בפרק הזמן שהוקצב לכך.</a:t>
            </a:r>
          </a:p>
          <a:p>
            <a:pPr marL="114300" indent="0" fontAlgn="base">
              <a:buNone/>
            </a:pPr>
            <a:endParaRPr lang="he-IL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05E001-EEFF-C048-BCB0-10A448080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52" y="1346410"/>
            <a:ext cx="3543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ניתוח התשובות והסקת מסקנות </a:t>
            </a:r>
            <a:br>
              <a:rPr lang="he-IL" dirty="0"/>
            </a:br>
            <a:r>
              <a:rPr lang="he-IL" dirty="0"/>
              <a:t>– עבודה בקבוצות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303290"/>
            <a:ext cx="4132819" cy="4731749"/>
          </a:xfrm>
        </p:spPr>
        <p:txBody>
          <a:bodyPr>
            <a:noAutofit/>
          </a:bodyPr>
          <a:lstStyle/>
          <a:p>
            <a:pPr fontAlgn="base"/>
            <a:r>
              <a:rPr lang="he-IL" sz="2000" dirty="0"/>
              <a:t>התחלקו לארבע הקבוצות בהן עבדתם בבחירת שאלות לשאלון  </a:t>
            </a:r>
          </a:p>
          <a:p>
            <a:pPr fontAlgn="base"/>
            <a:r>
              <a:rPr lang="he-IL" sz="2000" dirty="0"/>
              <a:t>כל קבוצה תקבל קישור לתשובות שהתקבלו בשאלון</a:t>
            </a:r>
          </a:p>
          <a:p>
            <a:pPr fontAlgn="base"/>
            <a:r>
              <a:rPr lang="he-IL" sz="2000" b="1" dirty="0"/>
              <a:t>כל קבוצה תנתח רק את התשובות המתייחסות למאפיין שנקבע לה </a:t>
            </a:r>
            <a:r>
              <a:rPr lang="he-IL" sz="2000" dirty="0"/>
              <a:t>(למשל: שייכות)</a:t>
            </a:r>
          </a:p>
          <a:p>
            <a:pPr fontAlgn="base"/>
            <a:r>
              <a:rPr lang="he-IL" sz="2000" dirty="0"/>
              <a:t>הקבוצה תציג את התשובות בתרשימי עוגה. ניתן להיעזר בתרשימים הנוצרים בתגובות של טופס </a:t>
            </a:r>
            <a:r>
              <a:rPr lang="he-IL" sz="2000" dirty="0" err="1"/>
              <a:t>הגוגל</a:t>
            </a:r>
            <a:r>
              <a:rPr lang="he-IL" sz="2000" dirty="0"/>
              <a:t> של השאלון</a:t>
            </a:r>
          </a:p>
          <a:p>
            <a:pPr fontAlgn="base"/>
            <a:r>
              <a:rPr lang="he-IL" sz="2000" dirty="0"/>
              <a:t>הקבוצה תסיק מסקנות מהתשובות, בהתאם להנחיות בדף הפעילות</a:t>
            </a:r>
          </a:p>
          <a:p>
            <a:pPr marL="114300" indent="0" fontAlgn="base">
              <a:buNone/>
            </a:pPr>
            <a:endParaRPr lang="he-IL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3CA1EA-DBF4-E847-B926-81FEA2E954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91648"/>
            <a:ext cx="3772371" cy="25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הצגת התשובות והמסקנות במליאה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57816" y="1303291"/>
            <a:ext cx="4347004" cy="4351338"/>
          </a:xfrm>
        </p:spPr>
        <p:txBody>
          <a:bodyPr>
            <a:normAutofit/>
          </a:bodyPr>
          <a:lstStyle/>
          <a:p>
            <a:pPr marL="114300" indent="0" fontAlgn="base">
              <a:buNone/>
            </a:pPr>
            <a:r>
              <a:rPr lang="he-IL" sz="2400" b="1" dirty="0"/>
              <a:t>כל קבוצה:</a:t>
            </a:r>
          </a:p>
          <a:p>
            <a:pPr fontAlgn="base"/>
            <a:r>
              <a:rPr lang="he-IL" sz="2400" dirty="0"/>
              <a:t>תציג את תרשימי העוגה המתארים את התשובות בהקשר למאפיין הקהילה בו התמקדה הקבוצה.</a:t>
            </a:r>
          </a:p>
          <a:p>
            <a:pPr fontAlgn="base"/>
            <a:r>
              <a:rPr lang="he-IL" sz="2400" dirty="0"/>
              <a:t>תציג את המסקנות שלה  בהקשר למאפיין הקהילה בו התמקדה.</a:t>
            </a:r>
          </a:p>
          <a:p>
            <a:pPr marL="114300" indent="0" fontAlgn="base">
              <a:buNone/>
            </a:pPr>
            <a:r>
              <a:rPr lang="he-IL" sz="2400" dirty="0"/>
              <a:t>(</a:t>
            </a:r>
            <a:r>
              <a:rPr lang="he-IL" sz="2400" b="1" dirty="0"/>
              <a:t>3 דקות לקבוצה</a:t>
            </a:r>
            <a:r>
              <a:rPr lang="he-IL" sz="2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" y="1303291"/>
            <a:ext cx="3192267" cy="25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2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00000"/>
              </a:lnSpc>
              <a:buSzPts val="1100"/>
            </a:pPr>
            <a:r>
              <a:rPr lang="he-IL" sz="4000" dirty="0"/>
              <a:t>עכשיו מצביעים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1575198" y="1127927"/>
            <a:ext cx="6940152" cy="1903973"/>
          </a:xfrm>
        </p:spPr>
        <p:txBody>
          <a:bodyPr/>
          <a:lstStyle/>
          <a:p>
            <a:pPr marL="114300" indent="0">
              <a:buNone/>
            </a:pPr>
            <a:r>
              <a:rPr lang="he-IL" dirty="0"/>
              <a:t>לפי תוצאות השאלון ובהתייחסות לכל ארבעת המאפיינים של קהילה,</a:t>
            </a:r>
            <a:r>
              <a:rPr lang="en-US" dirty="0"/>
              <a:t/>
            </a:r>
            <a:br>
              <a:rPr lang="en-US" dirty="0"/>
            </a:br>
            <a:r>
              <a:rPr lang="he-IL" b="1" dirty="0"/>
              <a:t>האם בית הספר שלנו הוא קהילה?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54F6D6-1FE4-764D-B33F-409347503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86" y="2608683"/>
            <a:ext cx="4700027" cy="34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4000" dirty="0">
                <a:solidFill>
                  <a:srgbClr val="4F4E4E"/>
                </a:solidFill>
              </a:rPr>
              <a:t>מהי קהילה?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04865" y="1650813"/>
            <a:ext cx="3210485" cy="2990940"/>
          </a:xfrm>
        </p:spPr>
        <p:txBody>
          <a:bodyPr/>
          <a:lstStyle/>
          <a:p>
            <a:pPr marL="114300" indent="0">
              <a:buNone/>
            </a:pPr>
            <a:r>
              <a:rPr lang="he-IL" b="1" dirty="0"/>
              <a:t>פעילות בקבוצות:</a:t>
            </a:r>
          </a:p>
          <a:p>
            <a:pPr marL="114300" indent="0">
              <a:buNone/>
            </a:pPr>
            <a:endParaRPr lang="he-IL" dirty="0"/>
          </a:p>
          <a:p>
            <a:pPr marL="114300" indent="0">
              <a:buNone/>
            </a:pPr>
            <a:r>
              <a:rPr lang="he-IL" dirty="0"/>
              <a:t>רשמו כמה שיותר דברים שמשותפים </a:t>
            </a:r>
            <a:r>
              <a:rPr lang="he-IL" b="1" dirty="0"/>
              <a:t>לכל </a:t>
            </a:r>
            <a:r>
              <a:rPr lang="he-IL" dirty="0"/>
              <a:t>חברי הקבוצה. </a:t>
            </a:r>
            <a:endParaRPr lang="en-US" dirty="0" smtClean="0"/>
          </a:p>
          <a:p>
            <a:pPr marL="114300" indent="0">
              <a:buNone/>
            </a:pPr>
            <a:r>
              <a:rPr lang="he-IL" dirty="0" smtClean="0"/>
              <a:t>[</a:t>
            </a:r>
            <a:r>
              <a:rPr lang="he-IL" dirty="0"/>
              <a:t>10 דקות]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09" y="1821180"/>
            <a:ext cx="4486656" cy="29870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סיכום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02345" y="970293"/>
            <a:ext cx="6613005" cy="88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he-IL" sz="2000" dirty="0">
                <a:solidFill>
                  <a:schemeClr val="tx1"/>
                </a:solidFill>
              </a:rPr>
              <a:t>צפייה בסרטון:</a:t>
            </a:r>
            <a:r>
              <a:rPr lang="en-US" sz="2000" dirty="0"/>
              <a:t/>
            </a:r>
            <a:br>
              <a:rPr lang="en-US" sz="2000" dirty="0"/>
            </a:br>
            <a:endParaRPr lang="he-IL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תמונה 6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7423" y="1606309"/>
            <a:ext cx="4371003" cy="3587625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764381" y="5343063"/>
            <a:ext cx="2888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en-US" u="sng" dirty="0">
                <a:hlinkClick r:id="rId3"/>
              </a:rPr>
              <a:t>https://youtu.be/GBSTQ8DDgQc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סיכום</a:t>
            </a:r>
            <a:br>
              <a:rPr lang="he-IL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212235" y="1030509"/>
            <a:ext cx="4422099" cy="5100467"/>
          </a:xfrm>
        </p:spPr>
        <p:txBody>
          <a:bodyPr>
            <a:noAutofit/>
          </a:bodyPr>
          <a:lstStyle/>
          <a:p>
            <a:r>
              <a:rPr lang="he-IL" sz="2000" dirty="0"/>
              <a:t>בפעילות "הקהילה שלי" הכרנו את המושג 'קהילה' ואת המאפיינים הבולטים של קהילה.</a:t>
            </a:r>
          </a:p>
          <a:p>
            <a:r>
              <a:rPr lang="he-IL" sz="2000" dirty="0"/>
              <a:t>ניסינו לבדוק האם ניתן להגדיר את בית הספר כקהילה באמצעות שאלון שהופץ לקבוצות מגוונות בבית הספר. </a:t>
            </a:r>
          </a:p>
          <a:p>
            <a:r>
              <a:rPr lang="he-IL" sz="2000" dirty="0"/>
              <a:t>התשובות שהתקבלו אפשרו לנו להסיק מסקנות בנוגע למאפייני הזהות, השייכות, המשמעות ומענה לצרכים אישיים בקרב קבוצות שונות בבית הספר. </a:t>
            </a:r>
          </a:p>
          <a:p>
            <a:r>
              <a:rPr lang="he-IL" sz="2000" dirty="0"/>
              <a:t>בעזרת התשובות יכולנו לבחון את הקשרים הקיימים ועוצמתם בין הקבוצות השונות בבית הספר, את תרומת הקהילה ליחיד והנכונות של הפרט לתרום לקהילה. 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3241101"/>
            <a:ext cx="3387778" cy="27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4000" dirty="0">
                <a:solidFill>
                  <a:srgbClr val="4F4E4E"/>
                </a:solidFill>
              </a:rPr>
              <a:t>הגדרת קהילה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4439" y="1790972"/>
            <a:ext cx="8180887" cy="2711360"/>
          </a:xfrm>
        </p:spPr>
        <p:txBody>
          <a:bodyPr>
            <a:noAutofit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he-IL" sz="2400" dirty="0"/>
              <a:t>"קבוצת אנשים מוגדרת, שיש ביניהם שותפות במספר תחומים למשל: מקום מגורים, תחומי עניין, אינטרסים משותפים, מנהגים, אמונות, ערכים, דת, זהות, יחסים חברתיים הקושרים אותם זה </a:t>
            </a:r>
            <a:r>
              <a:rPr lang="he-IL" sz="2400" dirty="0" smtClean="0"/>
              <a:t>לזה."</a:t>
            </a:r>
            <a:endParaRPr lang="he-IL" sz="2400" dirty="0"/>
          </a:p>
          <a:p>
            <a:pPr marL="114300" indent="0">
              <a:lnSpc>
                <a:spcPct val="170000"/>
              </a:lnSpc>
              <a:buNone/>
            </a:pPr>
            <a:endParaRPr lang="he-IL" sz="2000" dirty="0"/>
          </a:p>
          <a:p>
            <a:pPr marL="114300" indent="0">
              <a:buNone/>
            </a:pPr>
            <a:r>
              <a:rPr lang="he-IL" sz="2000" dirty="0"/>
              <a:t/>
            </a:r>
            <a:br>
              <a:rPr lang="he-IL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2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sz="4000" dirty="0">
                <a:solidFill>
                  <a:srgbClr val="4F4E4E"/>
                </a:solidFill>
              </a:rPr>
              <a:t>הגדרת קהילה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650" y="1155246"/>
            <a:ext cx="8106047" cy="192023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e-IL" sz="2000" dirty="0"/>
              <a:t>"קבוצת אנשים מוגדרת, שיש ביניהם שותפות במספר תחומים למשל: מקום מגורים, תחומי עניין, אינטרסים משותפים, מנהגים, אמונות, ערכים, דת, זהות, יחסים חברתיים הקושרים אותם זה </a:t>
            </a:r>
            <a:r>
              <a:rPr lang="he-IL" sz="2000" dirty="0" smtClean="0"/>
              <a:t>לזה</a:t>
            </a:r>
            <a:r>
              <a:rPr lang="he-IL" sz="2000" dirty="0"/>
              <a:t>.</a:t>
            </a:r>
            <a:r>
              <a:rPr lang="he-IL" sz="2000" dirty="0" smtClean="0"/>
              <a:t>"</a:t>
            </a:r>
            <a:endParaRPr lang="he-IL" sz="2000" dirty="0"/>
          </a:p>
          <a:p>
            <a:pPr marL="114300" indent="0">
              <a:buNone/>
            </a:pPr>
            <a:endParaRPr lang="he-IL" sz="2000" dirty="0"/>
          </a:p>
          <a:p>
            <a:pPr marL="114300" indent="0">
              <a:buNone/>
            </a:pPr>
            <a:r>
              <a:rPr lang="he-IL" sz="2000" dirty="0"/>
              <a:t/>
            </a:r>
            <a:br>
              <a:rPr lang="he-IL" sz="2000" dirty="0"/>
            </a:br>
            <a:endParaRPr lang="en-US" sz="2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62116" y="2640056"/>
            <a:ext cx="3346455" cy="342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400" b="1" dirty="0"/>
              <a:t>שאלה:</a:t>
            </a:r>
            <a:r>
              <a:rPr lang="he-IL" sz="2400" dirty="0"/>
              <a:t>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400" dirty="0"/>
              <a:t>על בסיס הדברים המשותפים לכולכם בקבוצה, </a:t>
            </a:r>
            <a:r>
              <a:rPr lang="he-IL" sz="2400" dirty="0" smtClean="0"/>
              <a:t>האם</a:t>
            </a:r>
            <a:r>
              <a:rPr lang="en-US" sz="2400" dirty="0" smtClean="0"/>
              <a:t> </a:t>
            </a:r>
            <a:r>
              <a:rPr lang="he-IL" sz="2400" dirty="0"/>
              <a:t>ניתן להגדיר אתכם כקהילה?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נמקו את התשובות שלכם.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he-IL" sz="1800" dirty="0"/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he-IL" sz="1800" dirty="0"/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55" y="2640056"/>
            <a:ext cx="4486656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5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מאפיינים בולטים של קהילה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14651" y="1303291"/>
            <a:ext cx="4775122" cy="4725550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he-IL" dirty="0"/>
              <a:t>שותפות בקהילה אפשרית במגוון תחומים: </a:t>
            </a:r>
          </a:p>
          <a:p>
            <a:pPr lvl="1"/>
            <a:r>
              <a:rPr lang="he-IL" sz="2100" dirty="0"/>
              <a:t>קשרים חברתיים</a:t>
            </a:r>
          </a:p>
          <a:p>
            <a:pPr lvl="1"/>
            <a:r>
              <a:rPr lang="he-IL" sz="2100" dirty="0"/>
              <a:t>תרבות</a:t>
            </a:r>
          </a:p>
          <a:p>
            <a:pPr lvl="1"/>
            <a:r>
              <a:rPr lang="he-IL" sz="2100" dirty="0"/>
              <a:t>ערכים</a:t>
            </a:r>
            <a:endParaRPr lang="en-US" sz="2100" dirty="0"/>
          </a:p>
          <a:p>
            <a:pPr lvl="1"/>
            <a:r>
              <a:rPr lang="he-IL" sz="2100" dirty="0"/>
              <a:t>סביבת מגורים</a:t>
            </a:r>
          </a:p>
          <a:p>
            <a:pPr lvl="1"/>
            <a:r>
              <a:rPr lang="he-IL" sz="2100" dirty="0"/>
              <a:t>היסטוריה</a:t>
            </a:r>
          </a:p>
          <a:p>
            <a:pPr lvl="1"/>
            <a:r>
              <a:rPr lang="he-IL" sz="2100" dirty="0"/>
              <a:t>תחומי עניין</a:t>
            </a:r>
          </a:p>
          <a:p>
            <a:pPr lvl="1"/>
            <a:r>
              <a:rPr lang="he-IL" sz="2100" dirty="0"/>
              <a:t>ועוד...</a:t>
            </a:r>
          </a:p>
        </p:txBody>
      </p:sp>
      <p:sp>
        <p:nvSpPr>
          <p:cNvPr id="5" name="מלבן 4"/>
          <p:cNvSpPr/>
          <p:nvPr/>
        </p:nvSpPr>
        <p:spPr>
          <a:xfrm>
            <a:off x="2997803" y="5139392"/>
            <a:ext cx="5791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לרוב כל אדם שייך למספר קהילות שונות.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1CF0C-6BBB-8B4B-B277-9A5A1CF97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247" y="2068116"/>
            <a:ext cx="1797753" cy="1200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1C32E0-69DF-3B4A-A05A-6E2FE1EA7B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6" y="2068116"/>
            <a:ext cx="1812237" cy="120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3E522E-FCA4-EC4E-832F-FB83D6E677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247" y="3429210"/>
            <a:ext cx="1797753" cy="1197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AE4F4B-2A69-F641-BB20-C1D1A5352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970" y="3427283"/>
            <a:ext cx="1812237" cy="11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80" y="1263308"/>
            <a:ext cx="7712262" cy="1325563"/>
          </a:xfrm>
        </p:spPr>
        <p:txBody>
          <a:bodyPr>
            <a:normAutofit fontScale="90000"/>
          </a:bodyPr>
          <a:lstStyle/>
          <a:p>
            <a:r>
              <a:rPr lang="he-IL" b="0" dirty="0"/>
              <a:t>שאלה לדיון: </a:t>
            </a:r>
            <a:br>
              <a:rPr lang="he-IL" b="0" dirty="0"/>
            </a:br>
            <a:r>
              <a:rPr lang="he-IL" b="0" dirty="0"/>
              <a:t/>
            </a:r>
            <a:br>
              <a:rPr lang="he-IL" b="0" dirty="0"/>
            </a:br>
            <a:r>
              <a:rPr lang="he-IL" dirty="0"/>
              <a:t>מה מקבל אדם מכך שהוא חלק מקהילה?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508EFA-8B2B-A847-AD8D-1F6A0CB13C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990" y="284405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130630"/>
            <a:ext cx="8431530" cy="1172662"/>
          </a:xfrm>
        </p:spPr>
        <p:txBody>
          <a:bodyPr>
            <a:noAutofit/>
          </a:bodyPr>
          <a:lstStyle/>
          <a:p>
            <a:r>
              <a:rPr lang="he-IL" sz="3000" dirty="0"/>
              <a:t/>
            </a:r>
            <a:br>
              <a:rPr lang="he-IL" sz="3000" dirty="0"/>
            </a:br>
            <a:r>
              <a:rPr lang="he-IL" sz="3000" dirty="0"/>
              <a:t/>
            </a:r>
            <a:br>
              <a:rPr lang="he-IL" sz="3000" dirty="0"/>
            </a:br>
            <a:r>
              <a:rPr lang="he-IL" sz="3000" dirty="0"/>
              <a:t>החברות בקהילה עונה על צרכים מסוימים של האדם:</a:t>
            </a:r>
            <a:br>
              <a:rPr lang="he-IL" sz="3000" dirty="0"/>
            </a:b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48272" y="1731496"/>
            <a:ext cx="3586359" cy="4351338"/>
          </a:xfrm>
        </p:spPr>
        <p:txBody>
          <a:bodyPr>
            <a:normAutofit/>
          </a:bodyPr>
          <a:lstStyle/>
          <a:p>
            <a:pPr marL="114300" indent="0" fontAlgn="base">
              <a:lnSpc>
                <a:spcPct val="100000"/>
              </a:lnSpc>
              <a:buNone/>
            </a:pPr>
            <a:r>
              <a:rPr lang="he-IL" b="1" dirty="0"/>
              <a:t>שייכות </a:t>
            </a:r>
            <a:r>
              <a:rPr lang="he-IL" dirty="0"/>
              <a:t>– צורך בסיסי של כל אדם צורך בסיסי להיות שייך לקבוצה של אנשים. </a:t>
            </a:r>
          </a:p>
          <a:p>
            <a:pPr marL="114300" indent="0" fontAlgn="base">
              <a:lnSpc>
                <a:spcPct val="100000"/>
              </a:lnSpc>
              <a:buNone/>
            </a:pPr>
            <a:endParaRPr lang="he-IL" b="1" dirty="0"/>
          </a:p>
          <a:p>
            <a:pPr marL="114300" indent="0" fontAlgn="base">
              <a:lnSpc>
                <a:spcPct val="100000"/>
              </a:lnSpc>
              <a:buNone/>
            </a:pPr>
            <a:r>
              <a:rPr lang="he-IL" b="1" dirty="0"/>
              <a:t>זהות </a:t>
            </a:r>
            <a:r>
              <a:rPr lang="he-IL" dirty="0"/>
              <a:t>– הזדהות עם הנורמות, הערכים והאמונות של הקהילה קהילה.</a:t>
            </a:r>
          </a:p>
          <a:p>
            <a:pPr marL="114300" indent="0" fontAlgn="base">
              <a:lnSpc>
                <a:spcPct val="100000"/>
              </a:lnSpc>
              <a:buNone/>
            </a:pPr>
            <a:endParaRPr lang="he-IL" b="1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B732B5-BD6F-414D-89EB-42082FE39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43314"/>
            <a:ext cx="4689662" cy="29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2697" y="1552841"/>
            <a:ext cx="3886200" cy="4514086"/>
          </a:xfrm>
        </p:spPr>
        <p:txBody>
          <a:bodyPr>
            <a:normAutofit fontScale="92500" lnSpcReduction="10000"/>
          </a:bodyPr>
          <a:lstStyle/>
          <a:p>
            <a:pPr marL="114300" indent="0" fontAlgn="base">
              <a:lnSpc>
                <a:spcPct val="110000"/>
              </a:lnSpc>
              <a:buNone/>
            </a:pPr>
            <a:r>
              <a:rPr lang="he-IL" b="1" dirty="0"/>
              <a:t>משמעות – </a:t>
            </a:r>
            <a:r>
              <a:rPr lang="he-IL" dirty="0"/>
              <a:t>הרצון והיכולת לתרום לקהילה.</a:t>
            </a:r>
          </a:p>
          <a:p>
            <a:pPr marL="114300" indent="0" fontAlgn="base">
              <a:lnSpc>
                <a:spcPct val="110000"/>
              </a:lnSpc>
              <a:buNone/>
            </a:pPr>
            <a:endParaRPr lang="he-IL" b="1" dirty="0"/>
          </a:p>
          <a:p>
            <a:pPr marL="114300" indent="0" fontAlgn="base">
              <a:lnSpc>
                <a:spcPct val="110000"/>
              </a:lnSpc>
              <a:buNone/>
            </a:pPr>
            <a:r>
              <a:rPr lang="he-IL" b="1" dirty="0"/>
              <a:t>מענה לצרכים אישיים – </a:t>
            </a:r>
            <a:r>
              <a:rPr lang="he-IL" dirty="0"/>
              <a:t>הקהילה מספקת לפרט צרכים שגרתיים החיוניים לחיי היומיום כגון מקומות מפגש, מקומות לפעילויות בילוי ופנאי, שרותי רפואה, מזון, </a:t>
            </a:r>
            <a:r>
              <a:rPr lang="he-IL" dirty="0" smtClean="0"/>
              <a:t>וכדומה.</a:t>
            </a:r>
            <a:endParaRPr lang="he-IL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630" y="130630"/>
            <a:ext cx="8431530" cy="117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000" dirty="0"/>
              <a:t/>
            </a:r>
            <a:br>
              <a:rPr lang="he-IL" sz="3000" dirty="0"/>
            </a:br>
            <a:r>
              <a:rPr lang="he-IL" sz="3000" dirty="0"/>
              <a:t/>
            </a:r>
            <a:br>
              <a:rPr lang="he-IL" sz="3000" dirty="0"/>
            </a:br>
            <a:r>
              <a:rPr lang="he-IL" sz="3000" dirty="0"/>
              <a:t>החברות בקהילה עונה על צרכים מסוימים של האדם:</a:t>
            </a:r>
            <a:br>
              <a:rPr lang="he-IL" sz="3000" dirty="0"/>
            </a:b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F321F-8446-9147-9190-63B3E9E36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1" y="2207327"/>
            <a:ext cx="4363256" cy="29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9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הקהילות אליהן אנו שייכים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19164" y="1825625"/>
            <a:ext cx="3213848" cy="4351338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he-IL" b="1" dirty="0"/>
              <a:t>עבודה בקבוצות:</a:t>
            </a:r>
          </a:p>
          <a:p>
            <a:pPr>
              <a:lnSpc>
                <a:spcPct val="100000"/>
              </a:lnSpc>
            </a:pPr>
            <a:r>
              <a:rPr lang="he-IL" dirty="0"/>
              <a:t>רשמו מספר קהילות שאתם מכירים או שייכים אליהן. </a:t>
            </a:r>
          </a:p>
          <a:p>
            <a:pPr>
              <a:lnSpc>
                <a:spcPct val="100000"/>
              </a:lnSpc>
            </a:pPr>
            <a:r>
              <a:rPr lang="he-IL" dirty="0"/>
              <a:t>הציגו בקצרה את </a:t>
            </a:r>
            <a:r>
              <a:rPr lang="he-IL" dirty="0" smtClean="0"/>
              <a:t>הקהילות לכיתה</a:t>
            </a:r>
            <a:r>
              <a:rPr lang="he-IL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955A77-250D-7E47-B7AE-9172C0FA47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24" y="1825625"/>
            <a:ext cx="4659076" cy="28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57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17697</TotalTime>
  <Words>761</Words>
  <Application>Microsoft Office PowerPoint</Application>
  <PresentationFormat>‫הצגה על המסך (4:3)</PresentationFormat>
  <Paragraphs>137</Paragraphs>
  <Slides>21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4" baseType="lpstr">
      <vt:lpstr>Arial</vt:lpstr>
      <vt:lpstr>Calibri</vt:lpstr>
      <vt:lpstr>ערכת נושא Office</vt:lpstr>
      <vt:lpstr>הקהילה שלי  "האדם הוא יצור חברותי ויש לו צורך בסיסי להשתייך לקהילה" (אלפרד אדלר)  </vt:lpstr>
      <vt:lpstr>מהי קהילה?</vt:lpstr>
      <vt:lpstr>הגדרת קהילה</vt:lpstr>
      <vt:lpstr>הגדרת קהילה</vt:lpstr>
      <vt:lpstr>מאפיינים בולטים של קהילה</vt:lpstr>
      <vt:lpstr>שאלה לדיון:   מה מקבל אדם מכך שהוא חלק מקהילה?</vt:lpstr>
      <vt:lpstr>  החברות בקהילה עונה על צרכים מסוימים של האדם: </vt:lpstr>
      <vt:lpstr>מצגת של PowerPoint</vt:lpstr>
      <vt:lpstr>הקהילות אליהן אנו שייכים</vt:lpstr>
      <vt:lpstr>מצגת של PowerPoint</vt:lpstr>
      <vt:lpstr>האם ניתן להגדיר את בית הספר  כקהילה?</vt:lpstr>
      <vt:lpstr>כיצד מזהים ומאפיינים קהילה?</vt:lpstr>
      <vt:lpstr>בחירת שאלות לשאלון – עבודה בקבוצות</vt:lpstr>
      <vt:lpstr>הפצת השאלון לקהל בית הספר – עבודה בקבוצות</vt:lpstr>
      <vt:lpstr>לאיזה קבוצות נרצה להפיץ את השאלון?</vt:lpstr>
      <vt:lpstr>הפצת השאלון בקהל בית הספר - עבודה בקבוצות</vt:lpstr>
      <vt:lpstr>ניתוח התשובות והסקת מסקנות  – עבודה בקבוצות</vt:lpstr>
      <vt:lpstr>הצגת התשובות והמסקנות במליאה</vt:lpstr>
      <vt:lpstr>עכשיו מצביעים</vt:lpstr>
      <vt:lpstr>סיכום</vt:lpstr>
      <vt:lpstr>סיכום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הקהילה שלי</dc:title>
  <dc:creator>Hagit Matok</dc:creator>
  <cp:lastModifiedBy>Sarah Gropper</cp:lastModifiedBy>
  <cp:revision>114</cp:revision>
  <cp:lastPrinted>2021-03-14T15:21:54Z</cp:lastPrinted>
  <dcterms:created xsi:type="dcterms:W3CDTF">2020-02-25T13:39:01Z</dcterms:created>
  <dcterms:modified xsi:type="dcterms:W3CDTF">2021-03-16T06:42:29Z</dcterms:modified>
</cp:coreProperties>
</file>