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80" r:id="rId14"/>
    <p:sldId id="281" r:id="rId15"/>
    <p:sldId id="284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83" r:id="rId24"/>
    <p:sldId id="276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hG9SEbeoQ564XJBXlN/H+RpbI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Gropper" initials="" lastIdx="9" clrIdx="0"/>
  <p:cmAuthor id="1" name="Sarah Gropper" initials="SG" lastIdx="11" clrIdx="1">
    <p:extLst>
      <p:ext uri="{19B8F6BF-5375-455C-9EA6-DF929625EA0E}">
        <p15:presenceInfo xmlns:p15="http://schemas.microsoft.com/office/powerpoint/2012/main" userId="S-1-5-21-1468497402-859899378-9522986-7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NUL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29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46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07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34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36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85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223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03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='https://www.freepik.com/photos/background'&gt;Background photo created by </a:t>
            </a:r>
            <a:r>
              <a:rPr lang="en-US" dirty="0" err="1" smtClean="0"/>
              <a:t>v.ivash</a:t>
            </a:r>
            <a:r>
              <a:rPr lang="en-US" dirty="0" smtClean="0"/>
              <a:t> - www.freepik.com&lt;/a&gt;</a:t>
            </a:r>
            <a:endParaRPr dirty="0"/>
          </a:p>
        </p:txBody>
      </p:sp>
      <p:sp>
        <p:nvSpPr>
          <p:cNvPr id="212" name="Google Shape;21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109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481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Image by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="https://pixabay.com/users/edar-609103/?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=571961"&gt;</a:t>
            </a:r>
            <a:r>
              <a:rPr lang="en-US" dirty="0" err="1" smtClean="0"/>
              <a:t>Edar</a:t>
            </a:r>
            <a:r>
              <a:rPr lang="en-US" dirty="0" smtClean="0"/>
              <a:t>&lt;/a&gt; from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referral&amp;amp;utm_campaign</a:t>
            </a:r>
            <a:r>
              <a:rPr lang="en-US" dirty="0" smtClean="0"/>
              <a:t>=</a:t>
            </a:r>
            <a:r>
              <a:rPr lang="en-US" dirty="0" err="1" smtClean="0"/>
              <a:t>image&amp;amp;utm_content</a:t>
            </a:r>
            <a:r>
              <a:rPr lang="en-US" dirty="0" smtClean="0"/>
              <a:t>=571961"&gt;</a:t>
            </a:r>
            <a:r>
              <a:rPr lang="en-US" dirty="0" err="1" smtClean="0"/>
              <a:t>Pixabay</a:t>
            </a:r>
            <a:r>
              <a:rPr lang="en-US" dirty="0" smtClean="0"/>
              <a:t>&lt;/a&gt;</a:t>
            </a:r>
            <a:endParaRPr dirty="0"/>
          </a:p>
        </p:txBody>
      </p:sp>
      <p:sp>
        <p:nvSpPr>
          <p:cNvPr id="232" name="Google Shape;23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35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36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250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054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</a:t>
            </a:r>
            <a:r>
              <a:rPr lang="en-US" sz="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Fernández</a:t>
            </a: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-Vilas  Rebeca P. </a:t>
            </a:r>
            <a:r>
              <a:rPr lang="en-US" sz="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Díaz</a:t>
            </a: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-Redondo Rebeca P. </a:t>
            </a:r>
            <a:r>
              <a:rPr lang="en-US" sz="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Díaz</a:t>
            </a: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-Redondo  Sandra Servia-Rodríguez Sandra Servia-Rodríguez, CC BY-SA 4.0 &lt;https://creativecommons.org/licenses/by-sa/4.0&gt;, via Wikimedia Commons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500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</a:t>
            </a:r>
            <a:r>
              <a:rPr lang="en-US" sz="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Fernández</a:t>
            </a: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-Vilas  Rebeca P. </a:t>
            </a:r>
            <a:r>
              <a:rPr lang="en-US" sz="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Díaz</a:t>
            </a: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-Redondo Rebeca P. </a:t>
            </a:r>
            <a:r>
              <a:rPr lang="en-US" sz="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Díaz</a:t>
            </a:r>
            <a:r>
              <a:rPr lang="en-US" sz="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-Redondo  Sandra Servia-Rodríguez Sandra Servia-Rodríguez, CC BY-SA 4.0 &lt;https://creativecommons.org/licenses/by-sa/4.0&gt;, via Wikimedia Commons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33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049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57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00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50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90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26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68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04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0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/>
          <p:nvPr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050" y="5991002"/>
            <a:ext cx="1070742" cy="71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90" y="6131495"/>
            <a:ext cx="1123728" cy="6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703" y="6335642"/>
            <a:ext cx="990597" cy="37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8763"/>
            <a:ext cx="2518916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6" name="Google Shape;26;p2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057" y="-28763"/>
            <a:ext cx="625367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7" name="Google Shape;27;p23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730" y="-28763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28" name="Google Shape;28;p23"/>
          <p:cNvSpPr/>
          <p:nvPr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3"/>
          <p:cNvSpPr txBox="1"/>
          <p:nvPr/>
        </p:nvSpPr>
        <p:spPr>
          <a:xfrm>
            <a:off x="251906" y="5459489"/>
            <a:ext cx="1239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יוזמים  نبادر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 rot="5400000">
            <a:off x="2569903" y="-503026"/>
            <a:ext cx="400419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628650" y="1460498"/>
            <a:ext cx="7886700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800"/>
              <a:buChar char="•"/>
              <a:defRPr/>
            </a:lvl1pPr>
            <a:lvl2pPr marL="91440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400"/>
              <a:buChar char="•"/>
              <a:defRPr/>
            </a:lvl2pPr>
            <a:lvl3pPr marL="137160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0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72" name="Google Shape;72;p29"/>
          <p:cNvSpPr/>
          <p:nvPr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39" y="-20062"/>
            <a:ext cx="793355" cy="624520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11" name="Google Shape;11;p22"/>
          <p:cNvSpPr/>
          <p:nvPr/>
        </p:nvSpPr>
        <p:spPr>
          <a:xfrm>
            <a:off x="528739" y="-28763"/>
            <a:ext cx="8615261" cy="6245207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446" y="6365981"/>
            <a:ext cx="2220034" cy="35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 txBox="1"/>
          <p:nvPr/>
        </p:nvSpPr>
        <p:spPr>
          <a:xfrm>
            <a:off x="487051" y="6405322"/>
            <a:ext cx="10054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rPr>
              <a:t>יוזמים  نبادر</a:t>
            </a:r>
            <a:endParaRPr sz="1400">
              <a:solidFill>
                <a:srgbClr val="4F4E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313112" y="6434693"/>
            <a:ext cx="135624" cy="249033"/>
          </a:xfrm>
          <a:custGeom>
            <a:avLst/>
            <a:gdLst/>
            <a:ahLst/>
            <a:cxnLst/>
            <a:rect l="l" t="t" r="r" b="b"/>
            <a:pathLst>
              <a:path w="116" h="213" extrusionOk="0">
                <a:moveTo>
                  <a:pt x="114" y="165"/>
                </a:moveTo>
                <a:lnTo>
                  <a:pt x="99" y="138"/>
                </a:lnTo>
                <a:lnTo>
                  <a:pt x="99" y="138"/>
                </a:lnTo>
                <a:lnTo>
                  <a:pt x="99" y="131"/>
                </a:lnTo>
                <a:lnTo>
                  <a:pt x="101" y="114"/>
                </a:lnTo>
                <a:lnTo>
                  <a:pt x="99" y="90"/>
                </a:lnTo>
                <a:lnTo>
                  <a:pt x="97" y="77"/>
                </a:lnTo>
                <a:lnTo>
                  <a:pt x="94" y="63"/>
                </a:lnTo>
                <a:lnTo>
                  <a:pt x="94" y="63"/>
                </a:lnTo>
                <a:lnTo>
                  <a:pt x="87" y="43"/>
                </a:lnTo>
                <a:lnTo>
                  <a:pt x="78" y="27"/>
                </a:lnTo>
                <a:lnTo>
                  <a:pt x="70" y="14"/>
                </a:lnTo>
                <a:lnTo>
                  <a:pt x="61" y="3"/>
                </a:lnTo>
                <a:lnTo>
                  <a:pt x="61" y="3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8" y="0"/>
                </a:lnTo>
                <a:lnTo>
                  <a:pt x="53" y="3"/>
                </a:lnTo>
                <a:lnTo>
                  <a:pt x="53" y="3"/>
                </a:lnTo>
                <a:lnTo>
                  <a:pt x="44" y="14"/>
                </a:lnTo>
                <a:lnTo>
                  <a:pt x="36" y="27"/>
                </a:lnTo>
                <a:lnTo>
                  <a:pt x="27" y="43"/>
                </a:lnTo>
                <a:lnTo>
                  <a:pt x="21" y="63"/>
                </a:lnTo>
                <a:lnTo>
                  <a:pt x="21" y="63"/>
                </a:lnTo>
                <a:lnTo>
                  <a:pt x="19" y="77"/>
                </a:lnTo>
                <a:lnTo>
                  <a:pt x="15" y="90"/>
                </a:lnTo>
                <a:lnTo>
                  <a:pt x="15" y="114"/>
                </a:lnTo>
                <a:lnTo>
                  <a:pt x="15" y="131"/>
                </a:lnTo>
                <a:lnTo>
                  <a:pt x="15" y="138"/>
                </a:lnTo>
                <a:lnTo>
                  <a:pt x="0" y="165"/>
                </a:lnTo>
                <a:lnTo>
                  <a:pt x="0" y="165"/>
                </a:lnTo>
                <a:lnTo>
                  <a:pt x="0" y="167"/>
                </a:lnTo>
                <a:lnTo>
                  <a:pt x="2" y="199"/>
                </a:lnTo>
                <a:lnTo>
                  <a:pt x="2" y="199"/>
                </a:lnTo>
                <a:lnTo>
                  <a:pt x="3" y="201"/>
                </a:lnTo>
                <a:lnTo>
                  <a:pt x="5" y="201"/>
                </a:lnTo>
                <a:lnTo>
                  <a:pt x="32" y="182"/>
                </a:lnTo>
                <a:lnTo>
                  <a:pt x="32" y="182"/>
                </a:lnTo>
                <a:lnTo>
                  <a:pt x="34" y="186"/>
                </a:lnTo>
                <a:lnTo>
                  <a:pt x="39" y="191"/>
                </a:lnTo>
                <a:lnTo>
                  <a:pt x="39" y="191"/>
                </a:lnTo>
                <a:lnTo>
                  <a:pt x="46" y="194"/>
                </a:lnTo>
                <a:lnTo>
                  <a:pt x="48" y="196"/>
                </a:lnTo>
                <a:lnTo>
                  <a:pt x="49" y="211"/>
                </a:lnTo>
                <a:lnTo>
                  <a:pt x="49" y="211"/>
                </a:lnTo>
                <a:lnTo>
                  <a:pt x="49" y="213"/>
                </a:lnTo>
                <a:lnTo>
                  <a:pt x="51" y="213"/>
                </a:lnTo>
                <a:lnTo>
                  <a:pt x="58" y="213"/>
                </a:lnTo>
                <a:lnTo>
                  <a:pt x="58" y="213"/>
                </a:lnTo>
                <a:lnTo>
                  <a:pt x="63" y="213"/>
                </a:lnTo>
                <a:lnTo>
                  <a:pt x="63" y="213"/>
                </a:lnTo>
                <a:lnTo>
                  <a:pt x="65" y="213"/>
                </a:lnTo>
                <a:lnTo>
                  <a:pt x="67" y="211"/>
                </a:lnTo>
                <a:lnTo>
                  <a:pt x="67" y="196"/>
                </a:lnTo>
                <a:lnTo>
                  <a:pt x="67" y="196"/>
                </a:lnTo>
                <a:lnTo>
                  <a:pt x="70" y="194"/>
                </a:lnTo>
                <a:lnTo>
                  <a:pt x="75" y="191"/>
                </a:lnTo>
                <a:lnTo>
                  <a:pt x="75" y="191"/>
                </a:lnTo>
                <a:lnTo>
                  <a:pt x="80" y="186"/>
                </a:lnTo>
                <a:lnTo>
                  <a:pt x="82" y="182"/>
                </a:lnTo>
                <a:lnTo>
                  <a:pt x="109" y="201"/>
                </a:lnTo>
                <a:lnTo>
                  <a:pt x="109" y="201"/>
                </a:lnTo>
                <a:lnTo>
                  <a:pt x="113" y="201"/>
                </a:lnTo>
                <a:lnTo>
                  <a:pt x="113" y="199"/>
                </a:lnTo>
                <a:lnTo>
                  <a:pt x="116" y="167"/>
                </a:lnTo>
                <a:lnTo>
                  <a:pt x="116" y="167"/>
                </a:lnTo>
                <a:lnTo>
                  <a:pt x="114" y="165"/>
                </a:lnTo>
                <a:lnTo>
                  <a:pt x="114" y="165"/>
                </a:lnTo>
                <a:close/>
                <a:moveTo>
                  <a:pt x="58" y="123"/>
                </a:moveTo>
                <a:lnTo>
                  <a:pt x="58" y="123"/>
                </a:lnTo>
                <a:lnTo>
                  <a:pt x="49" y="121"/>
                </a:lnTo>
                <a:lnTo>
                  <a:pt x="44" y="118"/>
                </a:lnTo>
                <a:lnTo>
                  <a:pt x="39" y="111"/>
                </a:lnTo>
                <a:lnTo>
                  <a:pt x="38" y="104"/>
                </a:lnTo>
                <a:lnTo>
                  <a:pt x="38" y="104"/>
                </a:lnTo>
                <a:lnTo>
                  <a:pt x="39" y="95"/>
                </a:lnTo>
                <a:lnTo>
                  <a:pt x="44" y="90"/>
                </a:lnTo>
                <a:lnTo>
                  <a:pt x="49" y="85"/>
                </a:lnTo>
                <a:lnTo>
                  <a:pt x="58" y="83"/>
                </a:lnTo>
                <a:lnTo>
                  <a:pt x="58" y="83"/>
                </a:lnTo>
                <a:lnTo>
                  <a:pt x="65" y="85"/>
                </a:lnTo>
                <a:lnTo>
                  <a:pt x="72" y="90"/>
                </a:lnTo>
                <a:lnTo>
                  <a:pt x="75" y="95"/>
                </a:lnTo>
                <a:lnTo>
                  <a:pt x="77" y="104"/>
                </a:lnTo>
                <a:lnTo>
                  <a:pt x="77" y="104"/>
                </a:lnTo>
                <a:lnTo>
                  <a:pt x="75" y="111"/>
                </a:lnTo>
                <a:lnTo>
                  <a:pt x="72" y="118"/>
                </a:lnTo>
                <a:lnTo>
                  <a:pt x="65" y="121"/>
                </a:lnTo>
                <a:lnTo>
                  <a:pt x="58" y="123"/>
                </a:lnTo>
                <a:lnTo>
                  <a:pt x="58" y="123"/>
                </a:lnTo>
                <a:close/>
              </a:path>
            </a:pathLst>
          </a:custGeom>
          <a:solidFill>
            <a:srgbClr val="1687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EnlKXr96K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EnlKXr96K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A4dDs0T7s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youtu.be/3Xq9UcDIyJ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tinyurl.com/yyl33yx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x-none" dirty="0"/>
              <a:t>מהו קמפיין </a:t>
            </a:r>
            <a:r>
              <a:rPr lang="x-none" dirty="0" smtClean="0"/>
              <a:t>חברתי</a:t>
            </a:r>
            <a:r>
              <a:rPr lang="he-IL" dirty="0" smtClean="0"/>
              <a:t>?</a:t>
            </a:r>
            <a:endParaRPr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2585026" y="3018263"/>
            <a:ext cx="5919636" cy="95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x-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הכרות עם מגוון קמפיינים חברתיים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 dirty="0" smtClean="0"/>
              <a:t>קמפיין חברתי</a:t>
            </a:r>
            <a:endParaRPr sz="2000" dirty="0"/>
          </a:p>
        </p:txBody>
      </p:sp>
      <p:sp>
        <p:nvSpPr>
          <p:cNvPr id="180" name="Google Shape;180;p9"/>
          <p:cNvSpPr/>
          <p:nvPr/>
        </p:nvSpPr>
        <p:spPr>
          <a:xfrm>
            <a:off x="595697" y="5638340"/>
            <a:ext cx="32239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https://youtu.be/PEnlKXr96Kc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6;p2"/>
          <p:cNvSpPr txBox="1">
            <a:spLocks/>
          </p:cNvSpPr>
          <p:nvPr/>
        </p:nvSpPr>
        <p:spPr>
          <a:xfrm>
            <a:off x="1804500" y="962022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buClr>
                <a:srgbClr val="74972C"/>
              </a:buClr>
              <a:buFont typeface="Arial"/>
              <a:buNone/>
            </a:pPr>
            <a:r>
              <a:rPr lang="he-IL" sz="2400" dirty="0" smtClean="0"/>
              <a:t>צפו בסרטון:</a:t>
            </a:r>
            <a:endParaRPr lang="he-IL" sz="2400" dirty="0"/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1" y="1475319"/>
            <a:ext cx="7695446" cy="39654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body" idx="2"/>
          </p:nvPr>
        </p:nvSpPr>
        <p:spPr>
          <a:xfrm>
            <a:off x="5447528" y="1303291"/>
            <a:ext cx="40290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x-none" dirty="0"/>
              <a:t>במה עוסק הקמפיין?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x-none" dirty="0"/>
              <a:t>מהן מטרות הקמפיין?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x-none" dirty="0"/>
              <a:t>מי קהל היעד של </a:t>
            </a:r>
            <a:r>
              <a:rPr lang="x-none" dirty="0" smtClean="0"/>
              <a:t>הקמפיי</a:t>
            </a:r>
            <a:r>
              <a:rPr lang="he-IL" dirty="0" smtClean="0"/>
              <a:t>ן, </a:t>
            </a:r>
            <a:r>
              <a:rPr lang="x-none" dirty="0" smtClean="0"/>
              <a:t>למי </a:t>
            </a:r>
            <a:r>
              <a:rPr lang="x-none" dirty="0"/>
              <a:t>הוא פונה</a:t>
            </a:r>
            <a:r>
              <a:rPr lang="x-none" dirty="0" smtClean="0"/>
              <a:t>?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0"/>
              <a:buChar char="•"/>
            </a:pPr>
            <a:r>
              <a:rPr lang="x-none" dirty="0"/>
              <a:t>מהן דרכי הפעולה של </a:t>
            </a:r>
            <a:r>
              <a:rPr lang="x-none" dirty="0" smtClean="0"/>
              <a:t>הקמפיין</a:t>
            </a:r>
            <a:r>
              <a:rPr lang="he-IL" dirty="0" smtClean="0"/>
              <a:t>, </a:t>
            </a:r>
            <a:r>
              <a:rPr lang="x-none" dirty="0" smtClean="0"/>
              <a:t>באיזה </a:t>
            </a:r>
            <a:r>
              <a:rPr lang="x-none" dirty="0"/>
              <a:t>דרכים הוא משתמש כדי להעביר את המסר/ים?</a:t>
            </a:r>
            <a:endParaRPr dirty="0"/>
          </a:p>
          <a:p>
            <a:pPr marL="228600" lvl="0" indent="-7747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80"/>
              <a:buNone/>
            </a:pPr>
            <a:endParaRPr sz="2400" dirty="0"/>
          </a:p>
        </p:txBody>
      </p:sp>
      <p:sp>
        <p:nvSpPr>
          <p:cNvPr id="190" name="Google Shape;190;p10"/>
          <p:cNvSpPr/>
          <p:nvPr/>
        </p:nvSpPr>
        <p:spPr>
          <a:xfrm>
            <a:off x="1589903" y="5066270"/>
            <a:ext cx="22092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https://youtu.be/PEnlKXr96Kc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4307242"/>
            <a:ext cx="961253" cy="9908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ניתוח קמפיין חברתי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1299"/>
            <a:ext cx="4863723" cy="2506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he-IL" dirty="0" smtClean="0"/>
              <a:t>מסייעים לקמפיין חברתי</a:t>
            </a:r>
            <a:endParaRPr dirty="0"/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957942" y="1987095"/>
            <a:ext cx="7557407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972C"/>
              </a:buClr>
              <a:buSzPts val="2800"/>
              <a:buNone/>
            </a:pPr>
            <a:r>
              <a:rPr lang="x-none" dirty="0" smtClean="0"/>
              <a:t>כל </a:t>
            </a:r>
            <a:r>
              <a:rPr lang="x-none" dirty="0"/>
              <a:t>זוג </a:t>
            </a:r>
            <a:r>
              <a:rPr lang="he-IL" dirty="0" smtClean="0"/>
              <a:t>ירשום</a:t>
            </a:r>
            <a:r>
              <a:rPr lang="x-none" dirty="0" smtClean="0"/>
              <a:t> </a:t>
            </a:r>
            <a:r>
              <a:rPr lang="x-none" dirty="0"/>
              <a:t>רעיונות אשר </a:t>
            </a:r>
            <a:r>
              <a:rPr lang="x-none" dirty="0" smtClean="0"/>
              <a:t>יכולים</a:t>
            </a:r>
            <a:r>
              <a:rPr lang="he-IL" dirty="0" smtClean="0"/>
              <a:t>,</a:t>
            </a:r>
            <a:r>
              <a:rPr lang="x-none" dirty="0" smtClean="0"/>
              <a:t> לדעתם</a:t>
            </a:r>
            <a:r>
              <a:rPr lang="he-IL" dirty="0" smtClean="0"/>
              <a:t>,</a:t>
            </a:r>
            <a:r>
              <a:rPr lang="x-none" dirty="0" smtClean="0"/>
              <a:t> </a:t>
            </a:r>
            <a:r>
              <a:rPr lang="x-none" dirty="0"/>
              <a:t>לעזור לקמפיין החברתי שהוצג </a:t>
            </a:r>
            <a:r>
              <a:rPr lang="x-none" dirty="0" smtClean="0"/>
              <a:t>בסרטון</a:t>
            </a:r>
            <a:r>
              <a:rPr lang="he-IL" dirty="0"/>
              <a:t> </a:t>
            </a:r>
            <a:r>
              <a:rPr lang="he-IL" dirty="0" smtClean="0"/>
              <a:t>להצליח.</a:t>
            </a:r>
            <a:endParaRPr dirty="0"/>
          </a:p>
        </p:txBody>
      </p:sp>
      <p:sp>
        <p:nvSpPr>
          <p:cNvPr id="6" name="Google Shape;116;p2"/>
          <p:cNvSpPr txBox="1">
            <a:spLocks/>
          </p:cNvSpPr>
          <p:nvPr/>
        </p:nvSpPr>
        <p:spPr>
          <a:xfrm>
            <a:off x="1834470" y="892178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buClr>
                <a:srgbClr val="74972C"/>
              </a:buClr>
              <a:buFont typeface="Arial"/>
              <a:buNone/>
            </a:pPr>
            <a:r>
              <a:rPr lang="he-IL" sz="2400" dirty="0" smtClean="0"/>
              <a:t>עבודה בזוגות</a:t>
            </a:r>
            <a:endParaRPr lang="he-IL" sz="24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14328"/>
            <a:ext cx="4863723" cy="2506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/>
          <p:cNvGrpSpPr/>
          <p:nvPr/>
        </p:nvGrpSpPr>
        <p:grpSpPr>
          <a:xfrm>
            <a:off x="750207" y="3486150"/>
            <a:ext cx="2076450" cy="2619375"/>
            <a:chOff x="750207" y="3486150"/>
            <a:chExt cx="2076450" cy="2619375"/>
          </a:xfrm>
        </p:grpSpPr>
        <p:sp>
          <p:nvSpPr>
            <p:cNvPr id="17" name="מלבן 16"/>
            <p:cNvSpPr/>
            <p:nvPr/>
          </p:nvSpPr>
          <p:spPr>
            <a:xfrm>
              <a:off x="1056682" y="4473521"/>
              <a:ext cx="1463501" cy="1463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מלבן 17"/>
            <p:cNvSpPr/>
            <p:nvPr/>
          </p:nvSpPr>
          <p:spPr>
            <a:xfrm>
              <a:off x="790122" y="3493041"/>
              <a:ext cx="19966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/>
                <a:t>קוד </a:t>
              </a:r>
              <a:r>
                <a:rPr lang="en-US" dirty="0"/>
                <a:t>QR</a:t>
              </a:r>
              <a:r>
                <a:rPr lang="he-IL" dirty="0"/>
                <a:t> למרחב </a:t>
              </a:r>
              <a:r>
                <a:rPr lang="en-US" dirty="0"/>
                <a:t>Answer Garden </a:t>
              </a:r>
              <a:r>
                <a:rPr lang="he-IL" dirty="0"/>
                <a:t> כיתתי</a:t>
              </a:r>
              <a:r>
                <a:rPr lang="he-IL" b="1" dirty="0"/>
                <a:t> </a:t>
              </a:r>
            </a:p>
          </p:txBody>
        </p:sp>
        <p:sp>
          <p:nvSpPr>
            <p:cNvPr id="19" name="מלבן 18"/>
            <p:cNvSpPr/>
            <p:nvPr/>
          </p:nvSpPr>
          <p:spPr>
            <a:xfrm>
              <a:off x="750207" y="3486150"/>
              <a:ext cx="2076450" cy="261937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Google Shape;197;p1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he-IL" dirty="0" smtClean="0"/>
              <a:t>מסייעים לקמפיין חברתי</a:t>
            </a:r>
            <a:endParaRPr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522967" y="1056321"/>
            <a:ext cx="8572500" cy="1581150"/>
            <a:chOff x="522967" y="1056321"/>
            <a:chExt cx="8572500" cy="158115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67" y="1056321"/>
              <a:ext cx="8572500" cy="1581150"/>
            </a:xfrm>
            <a:prstGeom prst="rect">
              <a:avLst/>
            </a:prstGeom>
          </p:spPr>
        </p:pic>
        <p:sp>
          <p:nvSpPr>
            <p:cNvPr id="3" name="מלבן מעוגל 2"/>
            <p:cNvSpPr/>
            <p:nvPr/>
          </p:nvSpPr>
          <p:spPr>
            <a:xfrm>
              <a:off x="8113486" y="1992036"/>
              <a:ext cx="798286" cy="299635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056682" y="2730593"/>
            <a:ext cx="7441293" cy="322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97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he-IL" sz="2400" dirty="0" smtClean="0"/>
              <a:t>נציג אחד מכל זוג יסרוק בטלפון הנייד את קוד ה </a:t>
            </a:r>
            <a:r>
              <a:rPr lang="en-US" sz="2400" dirty="0" smtClean="0"/>
              <a:t>QR</a:t>
            </a:r>
            <a:r>
              <a:rPr lang="he-IL" sz="2400" dirty="0" smtClean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ויקליד בזה אחר זה, את הרעיונות שרשם הזוג.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(1-4 מילים לכל רעיון).</a:t>
            </a:r>
          </a:p>
          <a:p>
            <a:pPr marL="0" indent="0">
              <a:buFont typeface="Arial"/>
              <a:buNone/>
            </a:pPr>
            <a:r>
              <a:rPr lang="he-IL" sz="2400" dirty="0" smtClean="0"/>
              <a:t>יש להקליד כל רעיון בנפרד.</a:t>
            </a:r>
          </a:p>
          <a:p>
            <a:pPr marL="0" indent="0">
              <a:buFont typeface="Arial"/>
              <a:buNone/>
            </a:pPr>
            <a:r>
              <a:rPr lang="he-IL" sz="2400" dirty="0" smtClean="0"/>
              <a:t>לחצו על כפתור</a:t>
            </a:r>
            <a:r>
              <a:rPr lang="en-US" sz="2400" b="1" dirty="0" smtClean="0"/>
              <a:t>Submit </a:t>
            </a:r>
            <a:r>
              <a:rPr lang="he-IL" sz="2400" b="1" dirty="0" smtClean="0"/>
              <a:t> </a:t>
            </a:r>
            <a:r>
              <a:rPr lang="he-IL" sz="2400" dirty="0" smtClean="0"/>
              <a:t>לאחר כל רעיון. </a:t>
            </a:r>
            <a:endParaRPr lang="en-US" sz="2400" dirty="0" smtClean="0"/>
          </a:p>
        </p:txBody>
      </p:sp>
      <p:sp>
        <p:nvSpPr>
          <p:cNvPr id="11" name="מלבן מעוגל 10"/>
          <p:cNvSpPr/>
          <p:nvPr/>
        </p:nvSpPr>
        <p:spPr>
          <a:xfrm>
            <a:off x="5519824" y="4463942"/>
            <a:ext cx="1110343" cy="36656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1073797" y="1618218"/>
            <a:ext cx="7441553" cy="39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015"/>
              <a:buNone/>
            </a:pPr>
            <a:r>
              <a:rPr lang="he-IL" sz="2000" dirty="0" smtClean="0"/>
              <a:t>קמפיינים חברתיים יכולים לעסוק בנושאים שונים, למשל: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/>
              <a:t>זיהום אויר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/>
              <a:t>מניעת שימוש בכלי פלסטיק חד </a:t>
            </a:r>
            <a:r>
              <a:rPr lang="x-none" sz="2000" dirty="0" smtClean="0"/>
              <a:t>פעמי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/>
              <a:t>מניעת שימוש בשקיות </a:t>
            </a:r>
            <a:r>
              <a:rPr lang="he-IL" sz="2000" dirty="0" smtClean="0"/>
              <a:t>ניילון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/>
              <a:t>עזרה לקבוצות </a:t>
            </a:r>
            <a:r>
              <a:rPr lang="x-none" sz="2000" dirty="0" smtClean="0"/>
              <a:t>מוחלשות</a:t>
            </a:r>
            <a:r>
              <a:rPr lang="he-IL" sz="2000" dirty="0" smtClean="0"/>
              <a:t> (קשישים, נוער במצוקה, משפחות נזקקות)</a:t>
            </a:r>
            <a:endParaRPr sz="2000" dirty="0" smtClean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 smtClean="0"/>
              <a:t>לחץ חברתי</a:t>
            </a:r>
            <a:endParaRPr lang="he-IL" sz="2000"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70"/>
              <a:buNone/>
            </a:pPr>
            <a:endParaRPr sz="2000" dirty="0"/>
          </a:p>
          <a:p>
            <a:pPr marL="685800" lvl="1" indent="-140017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395"/>
              <a:buNone/>
            </a:pPr>
            <a:endParaRPr sz="2000" dirty="0"/>
          </a:p>
          <a:p>
            <a:pPr marL="685800" lvl="1" indent="-11049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60"/>
              <a:buNone/>
            </a:pPr>
            <a:endParaRPr sz="2000" dirty="0"/>
          </a:p>
        </p:txBody>
      </p:sp>
      <p:sp>
        <p:nvSpPr>
          <p:cNvPr id="6" name="Google Shape;197;p1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he-IL" dirty="0" smtClean="0"/>
              <a:t>מתחברים לקמפיין חברתי</a:t>
            </a:r>
            <a:endParaRPr dirty="0"/>
          </a:p>
        </p:txBody>
      </p:sp>
      <p:sp>
        <p:nvSpPr>
          <p:cNvPr id="7" name="Google Shape;116;p2"/>
          <p:cNvSpPr txBox="1">
            <a:spLocks/>
          </p:cNvSpPr>
          <p:nvPr/>
        </p:nvSpPr>
        <p:spPr>
          <a:xfrm>
            <a:off x="1834470" y="892178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buClr>
                <a:srgbClr val="74972C"/>
              </a:buClr>
              <a:buFont typeface="Arial"/>
              <a:buNone/>
            </a:pPr>
            <a:r>
              <a:rPr lang="he-IL" sz="2400" dirty="0" smtClean="0"/>
              <a:t>עבודה בקבוצות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393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1073797" y="1618218"/>
            <a:ext cx="7441553" cy="393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015"/>
              <a:buNone/>
            </a:pPr>
            <a:r>
              <a:rPr lang="he-IL" sz="2000" dirty="0" smtClean="0"/>
              <a:t>קמפיינים חברתיים יכולים לעסוק בנושאים שונים, למשל: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/>
              <a:t>זיהום אויר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/>
              <a:t>מניעת שימוש בכלי פלסטיק חד </a:t>
            </a:r>
            <a:r>
              <a:rPr lang="x-none" sz="2000" dirty="0" smtClean="0"/>
              <a:t>פעמי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/>
              <a:t>מניעת שימוש בשקיות </a:t>
            </a:r>
            <a:r>
              <a:rPr lang="he-IL" sz="2000" dirty="0" smtClean="0"/>
              <a:t>ניילון</a:t>
            </a:r>
            <a:endParaRPr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/>
              <a:t>עזרה לקבוצות </a:t>
            </a:r>
            <a:r>
              <a:rPr lang="x-none" sz="2000" dirty="0" smtClean="0"/>
              <a:t>מוחלשות</a:t>
            </a:r>
            <a:r>
              <a:rPr lang="he-IL" sz="2000" dirty="0" smtClean="0"/>
              <a:t> (קשישים, נוער במצוקה, משפחות נזקקות)</a:t>
            </a:r>
            <a:endParaRPr sz="2000" dirty="0" smtClean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r>
              <a:rPr lang="x-none" sz="2000" dirty="0" smtClean="0"/>
              <a:t>לחץ חברתי</a:t>
            </a:r>
            <a:endParaRPr lang="he-IL" sz="2000" dirty="0"/>
          </a:p>
          <a:p>
            <a:pPr marL="685800" lvl="1" indent="-22860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27"/>
              <a:buChar char="•"/>
            </a:pPr>
            <a:endParaRPr lang="he-IL" sz="2000" dirty="0" smtClean="0"/>
          </a:p>
          <a:p>
            <a:pPr marL="0" lvl="1" indent="0">
              <a:lnSpc>
                <a:spcPct val="100000"/>
              </a:lnSpc>
              <a:buSzPts val="1627"/>
              <a:buNone/>
            </a:pPr>
            <a:r>
              <a:rPr lang="he-IL" sz="2000" dirty="0" smtClean="0"/>
              <a:t>בחרו </a:t>
            </a:r>
            <a:r>
              <a:rPr lang="he-IL" sz="2000" dirty="0"/>
              <a:t>בקמפיין חברתי שמעניין אתכם מתוך טבלה הקמפיינים </a:t>
            </a:r>
            <a:r>
              <a:rPr lang="he-IL" sz="2000" dirty="0" smtClean="0"/>
              <a:t>החברתיים.</a:t>
            </a:r>
          </a:p>
          <a:p>
            <a:pPr marL="0" lvl="1" indent="0">
              <a:lnSpc>
                <a:spcPct val="100000"/>
              </a:lnSpc>
              <a:buSzPts val="1627"/>
              <a:buNone/>
            </a:pPr>
            <a:r>
              <a:rPr lang="he-IL" sz="2000" dirty="0" smtClean="0"/>
              <a:t>חקרו </a:t>
            </a:r>
            <a:r>
              <a:rPr lang="he-IL" sz="2000" dirty="0"/>
              <a:t>את הקמפיין החברתי ואספו עליו כמה שיותר </a:t>
            </a:r>
            <a:r>
              <a:rPr lang="he-IL" sz="2000" dirty="0" smtClean="0"/>
              <a:t>מידע (מומלץ </a:t>
            </a:r>
            <a:r>
              <a:rPr lang="he-IL" sz="2000" dirty="0"/>
              <a:t>לחפש מידע נוסף ברשת האינטרנט</a:t>
            </a:r>
            <a:r>
              <a:rPr lang="he-IL" sz="2000" dirty="0" smtClean="0"/>
              <a:t>).</a:t>
            </a:r>
          </a:p>
          <a:p>
            <a:pPr marL="0" lvl="1" indent="0">
              <a:lnSpc>
                <a:spcPct val="100000"/>
              </a:lnSpc>
              <a:buSzPts val="1627"/>
              <a:buNone/>
            </a:pPr>
            <a:r>
              <a:rPr lang="he-IL" sz="2000" dirty="0" smtClean="0"/>
              <a:t>היעזרו בשאלות לניתוח קמפיין: במה עוסק הקמפיין? מה מטרותיו?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מי קהל היעד? מהן דרכי הפעולה?</a:t>
            </a:r>
            <a:endParaRPr sz="2000"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70"/>
              <a:buNone/>
            </a:pPr>
            <a:endParaRPr sz="2000" dirty="0"/>
          </a:p>
          <a:p>
            <a:pPr marL="685800" lvl="1" indent="-140017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395"/>
              <a:buNone/>
            </a:pPr>
            <a:endParaRPr sz="2000" dirty="0"/>
          </a:p>
          <a:p>
            <a:pPr marL="685800" lvl="1" indent="-110490" algn="r" rtl="1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60"/>
              <a:buNone/>
            </a:pPr>
            <a:endParaRPr sz="2000" dirty="0"/>
          </a:p>
        </p:txBody>
      </p:sp>
      <p:sp>
        <p:nvSpPr>
          <p:cNvPr id="6" name="Google Shape;197;p1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he-IL" dirty="0" smtClean="0"/>
              <a:t>מתחברים לקמפיין חברתי</a:t>
            </a:r>
            <a:endParaRPr dirty="0"/>
          </a:p>
        </p:txBody>
      </p:sp>
      <p:sp>
        <p:nvSpPr>
          <p:cNvPr id="7" name="Google Shape;116;p2"/>
          <p:cNvSpPr txBox="1">
            <a:spLocks/>
          </p:cNvSpPr>
          <p:nvPr/>
        </p:nvSpPr>
        <p:spPr>
          <a:xfrm>
            <a:off x="1834470" y="892178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buClr>
                <a:srgbClr val="74972C"/>
              </a:buClr>
              <a:buFont typeface="Arial"/>
              <a:buNone/>
            </a:pPr>
            <a:r>
              <a:rPr lang="he-IL" sz="2400" dirty="0" smtClean="0"/>
              <a:t>עבודה בקבוצות</a:t>
            </a:r>
            <a:endParaRPr lang="he-IL" sz="24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554263" y="4645678"/>
            <a:ext cx="1039067" cy="1543106"/>
            <a:chOff x="1351607" y="4412222"/>
            <a:chExt cx="1039067" cy="1543106"/>
          </a:xfrm>
        </p:grpSpPr>
        <p:sp>
          <p:nvSpPr>
            <p:cNvPr id="9" name="מלבן 8"/>
            <p:cNvSpPr/>
            <p:nvPr/>
          </p:nvSpPr>
          <p:spPr>
            <a:xfrm>
              <a:off x="1351607" y="5585996"/>
              <a:ext cx="1039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lnSpc>
                  <a:spcPct val="90000"/>
                </a:lnSpc>
                <a:buSzPts val="2800"/>
              </a:pPr>
              <a:r>
                <a:rPr lang="he-IL" sz="2000" dirty="0" smtClean="0"/>
                <a:t>10 </a:t>
              </a:r>
              <a:r>
                <a:rPr lang="he-IL" sz="2000" dirty="0" smtClean="0"/>
                <a:t>דקות</a:t>
              </a:r>
              <a:endParaRPr lang="he-IL" sz="2000" dirty="0"/>
            </a:p>
          </p:txBody>
        </p:sp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271" y="4412222"/>
              <a:ext cx="969739" cy="1231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body" idx="1"/>
          </p:nvPr>
        </p:nvSpPr>
        <p:spPr>
          <a:xfrm>
            <a:off x="779583" y="1325563"/>
            <a:ext cx="7993019" cy="49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 sz="2400" dirty="0" smtClean="0"/>
              <a:t>כל </a:t>
            </a:r>
            <a:r>
              <a:rPr lang="x-none" sz="2400" dirty="0"/>
              <a:t>קבוצה </a:t>
            </a:r>
            <a:r>
              <a:rPr lang="he-IL" sz="2400" dirty="0" smtClean="0"/>
              <a:t>תקבל בהגרלה את שם המשחק בעזרתו עליה להציג לכיתה את </a:t>
            </a:r>
            <a:r>
              <a:rPr lang="x-none" sz="2400" dirty="0" smtClean="0"/>
              <a:t>הקמפיין שחקר</a:t>
            </a:r>
            <a:r>
              <a:rPr lang="he-IL" sz="2400" dirty="0" smtClean="0"/>
              <a:t>ה:</a:t>
            </a:r>
            <a:endParaRPr sz="2400"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800"/>
              <a:buNone/>
            </a:pPr>
            <a:endParaRPr sz="24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he-IL" sz="2400" b="1" dirty="0" smtClean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he-IL" sz="2400" b="1" dirty="0" smtClean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he-IL" sz="2400" b="1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he-IL" sz="2400" dirty="0" smtClean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he-IL" sz="2400" dirty="0" smtClean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2400" dirty="0" smtClean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e-IL" sz="2400" dirty="0" smtClean="0"/>
              <a:t>כל קבוצה תקבל 4 דקות למשחק ודקה אחת נוספת להשלמת מידע על הקמפיין.</a:t>
            </a:r>
            <a:endParaRPr sz="2400" dirty="0"/>
          </a:p>
          <a:p>
            <a:pPr marL="685800" lvl="1" indent="-1143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685800" lvl="1" indent="-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5" name="Google Shape;197;p1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משחק כיתתי להצגת הקמפיינים </a:t>
            </a:r>
            <a:r>
              <a:rPr lang="he-IL" dirty="0" smtClean="0"/>
              <a:t>החברתיים</a:t>
            </a:r>
            <a:endParaRPr lang="he-IL" dirty="0"/>
          </a:p>
        </p:txBody>
      </p:sp>
      <p:sp>
        <p:nvSpPr>
          <p:cNvPr id="7" name="Google Shape;224;p14"/>
          <p:cNvSpPr txBox="1">
            <a:spLocks/>
          </p:cNvSpPr>
          <p:nvPr/>
        </p:nvSpPr>
        <p:spPr>
          <a:xfrm>
            <a:off x="779583" y="2504764"/>
            <a:ext cx="38671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SzPts val="2400"/>
              <a:buFont typeface="Arial"/>
              <a:buNone/>
            </a:pPr>
            <a:r>
              <a:rPr lang="he-IL" sz="2400" b="1" dirty="0" smtClean="0"/>
              <a:t>שאלות כן/לא</a:t>
            </a:r>
            <a:endParaRPr lang="he-IL" dirty="0" smtClean="0"/>
          </a:p>
          <a:p>
            <a:pPr marL="228600" indent="-228600" algn="ctr">
              <a:lnSpc>
                <a:spcPct val="70000"/>
              </a:lnSpc>
              <a:buSzPts val="700"/>
            </a:pPr>
            <a:r>
              <a:rPr lang="he-IL" sz="700" dirty="0" smtClean="0"/>
              <a:t/>
            </a:r>
            <a:br>
              <a:rPr lang="he-IL" sz="700" dirty="0" smtClean="0"/>
            </a:br>
            <a:endParaRPr lang="he-IL" sz="700" dirty="0"/>
          </a:p>
        </p:txBody>
      </p:sp>
      <p:sp>
        <p:nvSpPr>
          <p:cNvPr id="8" name="Google Shape;225;p14"/>
          <p:cNvSpPr txBox="1">
            <a:spLocks/>
          </p:cNvSpPr>
          <p:nvPr/>
        </p:nvSpPr>
        <p:spPr>
          <a:xfrm>
            <a:off x="4992601" y="2504764"/>
            <a:ext cx="38877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SzPts val="2380"/>
              <a:buFont typeface="Arial"/>
              <a:buNone/>
            </a:pPr>
            <a:r>
              <a:rPr lang="he-IL" sz="2380" b="1" dirty="0" smtClean="0"/>
              <a:t>הצגה בפנטומימה</a:t>
            </a:r>
            <a:r>
              <a:rPr lang="he-IL" sz="2380" dirty="0" smtClean="0"/>
              <a:t/>
            </a:r>
            <a:br>
              <a:rPr lang="he-IL" sz="2380" dirty="0" smtClean="0"/>
            </a:br>
            <a:endParaRPr lang="he-IL" sz="238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225" y="2893796"/>
            <a:ext cx="1921815" cy="189946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524" y="3114364"/>
            <a:ext cx="1495515" cy="145694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522" y="3114364"/>
            <a:ext cx="1401511" cy="145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he-IL" dirty="0" smtClean="0"/>
              <a:t>משחק להצגת הקמפיין החברתי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body" idx="4294967295"/>
          </p:nvPr>
        </p:nvSpPr>
        <p:spPr>
          <a:xfrm>
            <a:off x="0" y="2505075"/>
            <a:ext cx="38687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85800" lvl="1" indent="-1143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685800" lvl="1" indent="-76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4294967295"/>
          </p:nvPr>
        </p:nvSpPr>
        <p:spPr>
          <a:xfrm>
            <a:off x="746975" y="1244481"/>
            <a:ext cx="3867150" cy="6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x-none" sz="2400" b="1" dirty="0"/>
              <a:t>הנחיות למשחק שאלות </a:t>
            </a:r>
            <a:r>
              <a:rPr lang="x-none" sz="2400" b="1" dirty="0" smtClean="0"/>
              <a:t>כן/לא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700"/>
              <a:buChar char="•"/>
            </a:pPr>
            <a:r>
              <a:rPr lang="x-none" sz="700" dirty="0"/>
              <a:t/>
            </a:r>
            <a:br>
              <a:rPr lang="x-none" sz="700" dirty="0"/>
            </a:br>
            <a:endParaRPr sz="700" dirty="0"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4294967295"/>
          </p:nvPr>
        </p:nvSpPr>
        <p:spPr>
          <a:xfrm>
            <a:off x="4959993" y="1254006"/>
            <a:ext cx="38877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x-none" sz="2380" b="1" dirty="0"/>
              <a:t>הנחיות להצגה </a:t>
            </a:r>
            <a:r>
              <a:rPr lang="x-none" sz="2380" b="1" dirty="0" smtClean="0"/>
              <a:t>בפנטומימ</a:t>
            </a:r>
            <a:r>
              <a:rPr lang="he-IL" sz="2380" b="1" dirty="0" smtClean="0"/>
              <a:t>ה</a:t>
            </a:r>
            <a:r>
              <a:rPr lang="x-none" sz="2380" dirty="0"/>
              <a:t/>
            </a:r>
            <a:br>
              <a:rPr lang="x-none" sz="2380" dirty="0"/>
            </a:br>
            <a:endParaRPr sz="2380" dirty="0"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4294967295"/>
          </p:nvPr>
        </p:nvSpPr>
        <p:spPr>
          <a:xfrm>
            <a:off x="4959993" y="1662341"/>
            <a:ext cx="3887787" cy="29252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lnSpc>
                <a:spcPct val="70000"/>
              </a:lnSpc>
              <a:spcBef>
                <a:spcPts val="0"/>
              </a:spcBef>
              <a:buSzPts val="2035"/>
            </a:pPr>
            <a:r>
              <a:rPr lang="he-IL" sz="2035" dirty="0" smtClean="0"/>
              <a:t>חברי הקבוצה יציגו בפנטומימה </a:t>
            </a:r>
            <a:r>
              <a:rPr lang="x-none" sz="2035" dirty="0" smtClean="0"/>
              <a:t>את </a:t>
            </a:r>
            <a:r>
              <a:rPr lang="x-none" sz="2035" dirty="0"/>
              <a:t>הקמפיין </a:t>
            </a:r>
            <a:r>
              <a:rPr lang="he-IL" sz="2035" dirty="0" smtClean="0"/>
              <a:t>שבחרו, </a:t>
            </a:r>
            <a:r>
              <a:rPr lang="x-none" sz="2035" dirty="0" smtClean="0"/>
              <a:t>ללא </a:t>
            </a:r>
            <a:r>
              <a:rPr lang="x-none" sz="2035" dirty="0"/>
              <a:t>שימוש במילים ו/או קולות.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35"/>
              <a:buChar char="•"/>
            </a:pPr>
            <a:r>
              <a:rPr lang="x-none" sz="2035" dirty="0" smtClean="0"/>
              <a:t>על </a:t>
            </a:r>
            <a:r>
              <a:rPr lang="x-none" sz="2035" dirty="0"/>
              <a:t>תלמידי הכיתה לנסות </a:t>
            </a:r>
            <a:r>
              <a:rPr lang="he-IL" sz="2035" dirty="0" smtClean="0"/>
              <a:t>לזהות </a:t>
            </a:r>
            <a:r>
              <a:rPr lang="x-none" sz="2035" dirty="0" smtClean="0"/>
              <a:t>כמה </a:t>
            </a:r>
            <a:r>
              <a:rPr lang="x-none" sz="2035" dirty="0"/>
              <a:t>שיותר פרטים על </a:t>
            </a:r>
            <a:r>
              <a:rPr lang="x-none" sz="2035" dirty="0" smtClean="0"/>
              <a:t>הקמפיין</a:t>
            </a:r>
            <a:r>
              <a:rPr lang="he-IL" sz="2035" dirty="0" smtClean="0"/>
              <a:t>.</a:t>
            </a:r>
            <a:endParaRPr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35"/>
              <a:buChar char="•"/>
            </a:pPr>
            <a:r>
              <a:rPr lang="he-IL" sz="2035" dirty="0" smtClean="0"/>
              <a:t>זמן משחק הפנטומימה</a:t>
            </a:r>
            <a:r>
              <a:rPr lang="en-US" sz="2035" dirty="0" smtClean="0"/>
              <a:t> </a:t>
            </a:r>
            <a:r>
              <a:rPr lang="he-IL" sz="2035" dirty="0" smtClean="0"/>
              <a:t>4 דקות.</a:t>
            </a:r>
            <a:endParaRPr sz="2035" dirty="0"/>
          </a:p>
          <a:p>
            <a:pPr marL="22860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35"/>
              <a:buChar char="•"/>
            </a:pPr>
            <a:r>
              <a:rPr lang="x-none" sz="2035" dirty="0"/>
              <a:t>בתום הזמן </a:t>
            </a:r>
            <a:r>
              <a:rPr lang="he-IL" sz="2035" dirty="0" smtClean="0"/>
              <a:t>חברי הקבוצה יוכלו להציג מידע נוסף על הקמפיין שבחרו, במשך דקה אחת</a:t>
            </a:r>
            <a:r>
              <a:rPr lang="x-none" sz="2035" dirty="0" smtClean="0"/>
              <a:t>.</a:t>
            </a:r>
            <a:endParaRPr dirty="0"/>
          </a:p>
          <a:p>
            <a:pPr marL="228600" lvl="0" indent="-64135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590" dirty="0"/>
          </a:p>
        </p:txBody>
      </p:sp>
      <p:sp>
        <p:nvSpPr>
          <p:cNvPr id="228" name="Google Shape;228;p14"/>
          <p:cNvSpPr txBox="1"/>
          <p:nvPr/>
        </p:nvSpPr>
        <p:spPr>
          <a:xfrm>
            <a:off x="831912" y="1662385"/>
            <a:ext cx="3887391" cy="2925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r>
              <a:rPr lang="x-non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תלמידי </a:t>
            </a:r>
            <a:r>
              <a:rPr lang="x-non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הכיתה יציגו שאלות לחברי </a:t>
            </a:r>
            <a:r>
              <a:rPr lang="x-non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הקבוצה</a:t>
            </a:r>
            <a:r>
              <a:rPr lang="he-IL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במטרה </a:t>
            </a:r>
            <a:r>
              <a:rPr lang="x-non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לגלות </a:t>
            </a:r>
            <a:r>
              <a:rPr lang="x-non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כמה שיותר פרטים על </a:t>
            </a:r>
            <a:r>
              <a:rPr lang="x-non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הקמפיין</a:t>
            </a:r>
            <a:r>
              <a:rPr lang="he-IL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שבחרה הקבוצה</a:t>
            </a:r>
            <a:r>
              <a:rPr lang="x-non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28600" marR="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r>
              <a:rPr lang="x-non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חברי הקבוצה </a:t>
            </a:r>
            <a:r>
              <a:rPr lang="x-non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לענות </a:t>
            </a:r>
            <a:r>
              <a:rPr lang="x-non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על שאלות חבריהם לכיתה רק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כן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</a:t>
            </a:r>
            <a:r>
              <a:rPr lang="x-non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he-IL" dirty="0"/>
          </a:p>
          <a:p>
            <a:pPr marL="228600" marR="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r>
              <a:rPr lang="he-IL" sz="2000" dirty="0" smtClean="0"/>
              <a:t>זמן </a:t>
            </a:r>
            <a:r>
              <a:rPr lang="he-IL" sz="2000" dirty="0"/>
              <a:t>משחק </a:t>
            </a:r>
            <a:r>
              <a:rPr lang="he-IL" sz="2000" dirty="0" smtClean="0"/>
              <a:t>השאלות 4 דקות.</a:t>
            </a:r>
          </a:p>
          <a:p>
            <a:pPr marL="228600" marR="0" lvl="0" indent="-22860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</a:pPr>
            <a:r>
              <a:rPr lang="he-IL" sz="2000" dirty="0" smtClean="0"/>
              <a:t>בתום </a:t>
            </a:r>
            <a:r>
              <a:rPr lang="he-IL" sz="2000" dirty="0"/>
              <a:t>הזמן חברי הקבוצה יוכלו להציג מידע נוסף על הקמפיין שבחרו, במשך דקה אחת.</a:t>
            </a:r>
          </a:p>
          <a:p>
            <a:pPr marL="228600" marR="0" lvl="0" indent="-157480" algn="r" rtl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1120"/>
              <a:buFont typeface="Arial"/>
              <a:buNone/>
            </a:pPr>
            <a:endParaRPr sz="11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192" y="4629030"/>
            <a:ext cx="1565388" cy="1547185"/>
          </a:xfrm>
          <a:prstGeom prst="rect">
            <a:avLst/>
          </a:prstGeom>
        </p:spPr>
      </p:pic>
      <p:grpSp>
        <p:nvGrpSpPr>
          <p:cNvPr id="2" name="קבוצה 1"/>
          <p:cNvGrpSpPr/>
          <p:nvPr/>
        </p:nvGrpSpPr>
        <p:grpSpPr>
          <a:xfrm>
            <a:off x="1331122" y="4719918"/>
            <a:ext cx="2915932" cy="1456298"/>
            <a:chOff x="1640936" y="4865957"/>
            <a:chExt cx="2458797" cy="1227992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39232" y="4865957"/>
              <a:ext cx="1260501" cy="1227991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0936" y="4865957"/>
              <a:ext cx="1181270" cy="12279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body" idx="1"/>
          </p:nvPr>
        </p:nvSpPr>
        <p:spPr>
          <a:xfrm>
            <a:off x="628650" y="1412928"/>
            <a:ext cx="7886700" cy="19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x-none" dirty="0"/>
              <a:t>אחד הגורמים החשובים להצלחה של קמפיין הוא חשיפה רחבה </a:t>
            </a:r>
            <a:r>
              <a:rPr lang="x-none" dirty="0" smtClean="0"/>
              <a:t>שלו</a:t>
            </a:r>
            <a:r>
              <a:rPr lang="he-IL" dirty="0" smtClean="0"/>
              <a:t>, כלומר להגיע</a:t>
            </a:r>
            <a:r>
              <a:rPr lang="x-none" dirty="0" smtClean="0"/>
              <a:t> </a:t>
            </a:r>
            <a:r>
              <a:rPr lang="x-none" dirty="0"/>
              <a:t>לציבור רחב ככל </a:t>
            </a:r>
            <a:r>
              <a:rPr lang="x-none" dirty="0" smtClean="0"/>
              <a:t>האפשר</a:t>
            </a:r>
            <a:r>
              <a:rPr lang="he-IL" dirty="0" smtClean="0"/>
              <a:t>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x-none" b="1" dirty="0" smtClean="0"/>
              <a:t>איך </a:t>
            </a:r>
            <a:r>
              <a:rPr lang="x-none" b="1" dirty="0"/>
              <a:t>עושים זאת?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x-none" dirty="0"/>
              <a:t/>
            </a:r>
            <a:br>
              <a:rPr lang="x-none" dirty="0"/>
            </a:br>
            <a:endParaRPr dirty="0"/>
          </a:p>
        </p:txBody>
      </p:sp>
      <p:sp>
        <p:nvSpPr>
          <p:cNvPr id="4" name="Google Shape;222;p14"/>
          <p:cNvSpPr txBox="1">
            <a:spLocks/>
          </p:cNvSpPr>
          <p:nvPr/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500"/>
            </a:pPr>
            <a:r>
              <a:rPr lang="he-IL" sz="3500" dirty="0" smtClean="0"/>
              <a:t>איך מפיצים קמפיין?</a:t>
            </a:r>
            <a:endParaRPr lang="he-IL" sz="35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524"/>
            <a:ext cx="4968240" cy="335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5231552" y="1741380"/>
            <a:ext cx="3283798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x-none" sz="2400" dirty="0"/>
              <a:t>עליכם </a:t>
            </a:r>
            <a:r>
              <a:rPr lang="x-none" sz="2400" b="1" dirty="0"/>
              <a:t>לזהות</a:t>
            </a:r>
            <a:r>
              <a:rPr lang="x-none" sz="2400" dirty="0"/>
              <a:t> כמה שיותר לוגואים.</a:t>
            </a:r>
            <a:endParaRPr sz="24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x-none" sz="2400" b="1" dirty="0"/>
              <a:t>רשמו</a:t>
            </a:r>
            <a:r>
              <a:rPr lang="x-none" sz="2400" dirty="0"/>
              <a:t> את השם המתאים מתחת לכל לוגו.</a:t>
            </a:r>
            <a:endParaRPr sz="2400"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b="1" dirty="0"/>
          </a:p>
          <a:p>
            <a:pPr marL="228600" lvl="0" indent="-101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000"/>
              <a:buNone/>
            </a:pPr>
            <a:endParaRPr sz="2400" b="1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7655496" y="4656483"/>
            <a:ext cx="969739" cy="1543106"/>
            <a:chOff x="1386271" y="4412222"/>
            <a:chExt cx="969739" cy="1543106"/>
          </a:xfrm>
        </p:grpSpPr>
        <p:sp>
          <p:nvSpPr>
            <p:cNvPr id="7" name="מלבן 6"/>
            <p:cNvSpPr/>
            <p:nvPr/>
          </p:nvSpPr>
          <p:spPr>
            <a:xfrm>
              <a:off x="1422941" y="5585996"/>
              <a:ext cx="896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lnSpc>
                  <a:spcPct val="90000"/>
                </a:lnSpc>
                <a:buSzPts val="2800"/>
              </a:pPr>
              <a:r>
                <a:rPr lang="he-IL" sz="2000" dirty="0" smtClean="0"/>
                <a:t>5 דקות</a:t>
              </a:r>
              <a:endParaRPr lang="he-IL" sz="2000" dirty="0"/>
            </a:p>
          </p:txBody>
        </p:sp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271" y="4412222"/>
              <a:ext cx="969739" cy="1231830"/>
            </a:xfrm>
            <a:prstGeom prst="rect">
              <a:avLst/>
            </a:prstGeom>
          </p:spPr>
        </p:pic>
      </p:grpSp>
      <p:sp>
        <p:nvSpPr>
          <p:cNvPr id="10" name="Google Shape;197;p1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he-IL" dirty="0" smtClean="0"/>
              <a:t>זהו את הלוגו</a:t>
            </a:r>
            <a:endParaRPr dirty="0"/>
          </a:p>
        </p:txBody>
      </p:sp>
      <p:sp>
        <p:nvSpPr>
          <p:cNvPr id="11" name="Google Shape;116;p2"/>
          <p:cNvSpPr txBox="1">
            <a:spLocks/>
          </p:cNvSpPr>
          <p:nvPr/>
        </p:nvSpPr>
        <p:spPr>
          <a:xfrm>
            <a:off x="1834470" y="892178"/>
            <a:ext cx="6859587" cy="8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87C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50800">
              <a:buClr>
                <a:srgbClr val="74972C"/>
              </a:buClr>
              <a:buFont typeface="Arial"/>
              <a:buNone/>
            </a:pPr>
            <a:r>
              <a:rPr lang="he-IL" sz="2400" dirty="0" smtClean="0"/>
              <a:t>עבודה בזוגות</a:t>
            </a:r>
            <a:endParaRPr lang="he-IL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1020171"/>
            <a:ext cx="4644571" cy="5065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 dirty="0"/>
              <a:t>מהו המסר?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4294967295"/>
          </p:nvPr>
        </p:nvSpPr>
        <p:spPr>
          <a:xfrm>
            <a:off x="1618756" y="1247781"/>
            <a:ext cx="6859587" cy="396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x-none" dirty="0"/>
              <a:t>בעת הצפייה בשני </a:t>
            </a:r>
            <a:r>
              <a:rPr lang="x-none" dirty="0" smtClean="0"/>
              <a:t>הסרטונים</a:t>
            </a:r>
            <a:r>
              <a:rPr lang="he-IL" dirty="0" smtClean="0"/>
              <a:t>,</a:t>
            </a:r>
            <a:r>
              <a:rPr lang="x-none" dirty="0" smtClean="0"/>
              <a:t> </a:t>
            </a:r>
            <a:r>
              <a:rPr lang="x-none" dirty="0"/>
              <a:t>נסו לענות לעצמכם על שתי השאלות הבאות:</a:t>
            </a:r>
            <a:endParaRPr sz="32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endParaRPr sz="500"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x-none" dirty="0"/>
              <a:t>מהם </a:t>
            </a:r>
            <a:r>
              <a:rPr lang="x-none" b="1" dirty="0"/>
              <a:t>הרגשות</a:t>
            </a:r>
            <a:r>
              <a:rPr lang="x-none" dirty="0"/>
              <a:t> שמעורר בנו כל סרטון?</a:t>
            </a:r>
            <a:endParaRPr sz="2800" dirty="0"/>
          </a:p>
          <a:p>
            <a:pPr marL="6858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x-none" b="1" dirty="0"/>
              <a:t>איזה מסר </a:t>
            </a:r>
            <a:r>
              <a:rPr lang="x-none" dirty="0"/>
              <a:t>מנסה כל סרטון להעביר לצופה?</a:t>
            </a:r>
            <a:endParaRPr sz="2800"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972C"/>
              </a:buClr>
              <a:buSzPts val="2800"/>
              <a:buNone/>
            </a:pPr>
            <a:endParaRPr dirty="0"/>
          </a:p>
        </p:txBody>
      </p:sp>
      <p:sp>
        <p:nvSpPr>
          <p:cNvPr id="2" name="מלבן 1"/>
          <p:cNvSpPr/>
          <p:nvPr/>
        </p:nvSpPr>
        <p:spPr>
          <a:xfrm>
            <a:off x="5389766" y="5754781"/>
            <a:ext cx="3140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  <a:hlinkClick r:id="rId3"/>
              </a:rPr>
              <a:t>https://</a:t>
            </a:r>
            <a:r>
              <a:rPr lang="en-US" sz="1600" dirty="0" smtClean="0">
                <a:latin typeface="+mn-lt"/>
                <a:hlinkClick r:id="rId3"/>
              </a:rPr>
              <a:t>youtu.be/WA4dDs0T7sM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213655" y="5754781"/>
            <a:ext cx="2946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</a:t>
            </a:r>
            <a:r>
              <a:rPr lang="en-US" sz="1600" dirty="0" smtClean="0">
                <a:latin typeface="+mj-lt"/>
                <a:hlinkClick r:id="rId4"/>
              </a:rPr>
              <a:t>youtu.be/3Xq9UcDIyJk</a:t>
            </a:r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8" y="3680775"/>
            <a:ext cx="3984150" cy="207400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496" y="3680775"/>
            <a:ext cx="3991067" cy="2074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title"/>
          </p:nvPr>
        </p:nvSpPr>
        <p:spPr>
          <a:xfrm>
            <a:off x="573439" y="295253"/>
            <a:ext cx="7886700" cy="103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x-none" sz="3150" dirty="0"/>
              <a:t>זיהוי לוגו של רשתות </a:t>
            </a:r>
            <a:r>
              <a:rPr lang="x-none" sz="3150" dirty="0" smtClean="0"/>
              <a:t>חברתיות- </a:t>
            </a:r>
            <a:r>
              <a:rPr lang="he-IL" sz="3150" dirty="0"/>
              <a:t> </a:t>
            </a:r>
            <a:r>
              <a:rPr lang="x-none" sz="3150" dirty="0" smtClean="0"/>
              <a:t>תשובות</a:t>
            </a:r>
            <a:r>
              <a:rPr lang="x-none" sz="3150" dirty="0"/>
              <a:t/>
            </a:r>
            <a:br>
              <a:rPr lang="x-none" sz="3150" dirty="0"/>
            </a:br>
            <a:endParaRPr sz="315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83" y="810408"/>
            <a:ext cx="5100812" cy="540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628650" y="193183"/>
            <a:ext cx="7886700" cy="10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x-none" sz="3150"/>
              <a:t>מהי רשת חברתית מקוונת?</a:t>
            </a:r>
            <a:br>
              <a:rPr lang="x-none" sz="3150"/>
            </a:br>
            <a:endParaRPr sz="3150"/>
          </a:p>
        </p:txBody>
      </p:sp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952409" y="927120"/>
            <a:ext cx="7562941" cy="27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2000"/>
              <a:buNone/>
            </a:pPr>
            <a:r>
              <a:rPr lang="he-IL" sz="2000" dirty="0"/>
              <a:t>מרחב וירטואלי או אתר אינטרנט המאפשר לאנשים ליצור </a:t>
            </a:r>
            <a:r>
              <a:rPr lang="he-IL" sz="2000" dirty="0" smtClean="0"/>
              <a:t>קשרים, לשתף תוכן ולפתח עסקים ויחסי ציבור.</a:t>
            </a:r>
            <a:endParaRPr lang="he-IL" sz="2000"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08815"/>
            <a:ext cx="5786651" cy="428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628650" y="193183"/>
            <a:ext cx="7886700" cy="10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x-none" sz="3150"/>
              <a:t>מהי רשת חברתית מקוונת?</a:t>
            </a:r>
            <a:br>
              <a:rPr lang="x-none" sz="3150"/>
            </a:br>
            <a:endParaRPr sz="3150"/>
          </a:p>
        </p:txBody>
      </p:sp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952409" y="1066993"/>
            <a:ext cx="7562941" cy="27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800"/>
              <a:buNone/>
            </a:pPr>
            <a:r>
              <a:rPr lang="he-IL" sz="2400" dirty="0"/>
              <a:t>לרשת חברתית כוח רב מהסיבות הבאות</a:t>
            </a:r>
            <a:r>
              <a:rPr lang="he-IL" sz="2400" dirty="0" smtClean="0"/>
              <a:t>:</a:t>
            </a:r>
            <a:endParaRPr lang="he-IL" sz="2400" dirty="0"/>
          </a:p>
          <a:p>
            <a:pPr marL="228600" lvl="0" indent="-228600">
              <a:buClr>
                <a:srgbClr val="0070C0"/>
              </a:buClr>
              <a:buSzPts val="1600"/>
            </a:pPr>
            <a:r>
              <a:rPr lang="he-IL" sz="2400" b="1" dirty="0"/>
              <a:t>ריבוי המשתמשים </a:t>
            </a:r>
            <a:r>
              <a:rPr lang="he-IL" sz="2400" dirty="0"/>
              <a:t>אשר נחשפים לתכנים.</a:t>
            </a:r>
          </a:p>
          <a:p>
            <a:pPr marL="228600" lvl="0" indent="-228600">
              <a:buClr>
                <a:srgbClr val="0070C0"/>
              </a:buClr>
              <a:buSzPts val="1600"/>
            </a:pPr>
            <a:r>
              <a:rPr lang="he-IL" sz="2400" b="1" dirty="0"/>
              <a:t>זמינות </a:t>
            </a:r>
            <a:r>
              <a:rPr lang="he-IL" sz="2400" dirty="0"/>
              <a:t>התכנים המשתנה על בסיס יומי.</a:t>
            </a:r>
          </a:p>
          <a:p>
            <a:pPr marL="228600" lvl="0" indent="-228600">
              <a:buClr>
                <a:srgbClr val="0070C0"/>
              </a:buClr>
              <a:buSzPts val="1600"/>
            </a:pPr>
            <a:r>
              <a:rPr lang="he-IL" sz="2400" b="1" dirty="0"/>
              <a:t>מידע רב</a:t>
            </a:r>
            <a:r>
              <a:rPr lang="he-IL" sz="2400" dirty="0"/>
              <a:t> הנצבר ברשתות ונשלט </a:t>
            </a:r>
            <a:r>
              <a:rPr lang="he-IL" sz="2400" dirty="0" smtClean="0"/>
              <a:t>על ידי הגולשים</a:t>
            </a:r>
            <a:r>
              <a:rPr lang="he-IL" sz="2400" dirty="0"/>
              <a:t>.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51437"/>
            <a:ext cx="4378779" cy="32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rPr lang="x-none" sz="3150" dirty="0"/>
              <a:t/>
            </a:r>
            <a:br>
              <a:rPr lang="x-none" sz="3150" dirty="0"/>
            </a:br>
            <a:r>
              <a:rPr lang="x-none" sz="3150" dirty="0"/>
              <a:t>הפצת תוכן ברשת </a:t>
            </a:r>
            <a:r>
              <a:rPr lang="x-none" sz="3150" dirty="0" smtClean="0"/>
              <a:t>חברתית</a:t>
            </a:r>
            <a:r>
              <a:rPr lang="he-IL" sz="3150" dirty="0" smtClean="0"/>
              <a:t> </a:t>
            </a:r>
            <a:r>
              <a:rPr lang="he-IL" sz="2000" dirty="0" smtClean="0"/>
              <a:t>– עבודה בקבוצות</a:t>
            </a:r>
            <a:r>
              <a:rPr lang="x-none" sz="3150" dirty="0"/>
              <a:t/>
            </a:r>
            <a:br>
              <a:rPr lang="x-none" sz="3150" dirty="0"/>
            </a:br>
            <a:endParaRPr sz="3150" dirty="0"/>
          </a:p>
        </p:txBody>
      </p:sp>
      <p:pic>
        <p:nvPicPr>
          <p:cNvPr id="276" name="Google Shape;27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8650" y="3671454"/>
            <a:ext cx="2396938" cy="242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 txBox="1">
            <a:spLocks noGrp="1"/>
          </p:cNvSpPr>
          <p:nvPr>
            <p:ph type="body" idx="4294967295"/>
          </p:nvPr>
        </p:nvSpPr>
        <p:spPr>
          <a:xfrm>
            <a:off x="1411941" y="1071563"/>
            <a:ext cx="7237880" cy="502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0"/>
              <a:buNone/>
            </a:pPr>
            <a:r>
              <a:rPr lang="x-none" sz="2000" b="1" dirty="0" smtClean="0"/>
              <a:t>המשימה</a:t>
            </a:r>
            <a:r>
              <a:rPr lang="x-none" sz="2000" dirty="0"/>
              <a:t>:</a:t>
            </a:r>
            <a:endParaRPr sz="20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0"/>
              <a:buChar char="•"/>
            </a:pPr>
            <a:r>
              <a:rPr lang="x-none" sz="2000" dirty="0"/>
              <a:t>על כל קבוצה </a:t>
            </a:r>
            <a:r>
              <a:rPr lang="x-none" sz="2000" b="1" dirty="0"/>
              <a:t>לבחור </a:t>
            </a:r>
            <a:r>
              <a:rPr lang="he-IL" sz="2000" dirty="0" smtClean="0"/>
              <a:t>2</a:t>
            </a:r>
            <a:r>
              <a:rPr lang="he-IL" sz="2000" b="1" dirty="0" smtClean="0"/>
              <a:t> </a:t>
            </a:r>
            <a:r>
              <a:rPr lang="x-none" sz="2000" dirty="0" smtClean="0"/>
              <a:t>ערוצי </a:t>
            </a:r>
            <a:r>
              <a:rPr lang="x-none" sz="2000" dirty="0"/>
              <a:t>פרסום מרשימת הרשתות החברתיות</a:t>
            </a:r>
            <a:r>
              <a:rPr lang="x-none" sz="2000" dirty="0" smtClean="0"/>
              <a:t>.</a:t>
            </a:r>
            <a:endParaRPr sz="20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0"/>
              <a:buChar char="•"/>
            </a:pPr>
            <a:r>
              <a:rPr lang="x-none" sz="2000" b="1" dirty="0"/>
              <a:t>למדו </a:t>
            </a:r>
            <a:r>
              <a:rPr lang="x-none" sz="2000" dirty="0"/>
              <a:t>את דרכי הפעולה של </a:t>
            </a:r>
            <a:r>
              <a:rPr lang="he-IL" sz="2000" dirty="0" smtClean="0"/>
              <a:t>2 </a:t>
            </a:r>
            <a:r>
              <a:rPr lang="x-none" sz="2000" dirty="0" smtClean="0"/>
              <a:t>ערוצי </a:t>
            </a:r>
            <a:r>
              <a:rPr lang="he-IL" sz="2000" dirty="0" smtClean="0"/>
              <a:t>ה</a:t>
            </a:r>
            <a:r>
              <a:rPr lang="x-none" sz="2000" dirty="0" smtClean="0"/>
              <a:t>פרסום</a:t>
            </a:r>
            <a:r>
              <a:rPr lang="he-IL" sz="2000" dirty="0" smtClean="0"/>
              <a:t> שבחרתם.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x-none" sz="2000" dirty="0" smtClean="0"/>
              <a:t>נסו </a:t>
            </a:r>
            <a:r>
              <a:rPr lang="x-none" sz="2000" dirty="0"/>
              <a:t>להבין באיזה אופן מוצג התוכן ברשת </a:t>
            </a:r>
            <a:r>
              <a:rPr lang="he-IL" sz="2000" dirty="0" smtClean="0"/>
              <a:t>ה</a:t>
            </a:r>
            <a:r>
              <a:rPr lang="x-none" sz="2000" dirty="0" smtClean="0"/>
              <a:t>חברת</a:t>
            </a:r>
            <a:r>
              <a:rPr lang="he-IL" sz="2000" dirty="0" err="1" smtClean="0"/>
              <a:t>ית</a:t>
            </a:r>
            <a:r>
              <a:rPr lang="he-IL" sz="2000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x-none" sz="2000" dirty="0" smtClean="0"/>
              <a:t>ניתן</a:t>
            </a:r>
            <a:r>
              <a:rPr lang="x-none" sz="2000" dirty="0"/>
              <a:t>  להיעזר בקריטריונים המוצגים בקישור </a:t>
            </a:r>
            <a:r>
              <a:rPr lang="x-none" sz="2000" dirty="0" smtClean="0"/>
              <a:t>הבא</a:t>
            </a:r>
            <a:r>
              <a:rPr lang="he-IL" sz="2000" dirty="0" smtClean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x-none" sz="2000" dirty="0" smtClean="0"/>
              <a:t>       </a:t>
            </a:r>
            <a:r>
              <a:rPr lang="x-none" sz="2000" dirty="0"/>
              <a:t> </a:t>
            </a:r>
            <a:r>
              <a:rPr lang="x-none" sz="2000" u="sng" dirty="0">
                <a:solidFill>
                  <a:schemeClr val="hlink"/>
                </a:solidFill>
                <a:hlinkClick r:id="rId4"/>
              </a:rPr>
              <a:t>https://</a:t>
            </a:r>
            <a:r>
              <a:rPr lang="x-none" sz="2000" u="sng" dirty="0" smtClean="0">
                <a:solidFill>
                  <a:schemeClr val="hlink"/>
                </a:solidFill>
                <a:hlinkClick r:id="rId4"/>
              </a:rPr>
              <a:t>tinyurl.com/yyl33yxr</a:t>
            </a:r>
            <a:endParaRPr sz="2000" u="sng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0"/>
              <a:buChar char="•"/>
            </a:pPr>
            <a:r>
              <a:rPr lang="x-none" sz="2000" b="1" dirty="0"/>
              <a:t>צרו </a:t>
            </a:r>
            <a:r>
              <a:rPr lang="x-none" sz="2000" dirty="0"/>
              <a:t>תוכן חדש המתאים להפצת הקמפיין החברתי שחקרתם </a:t>
            </a:r>
            <a:r>
              <a:rPr lang="x-none" sz="2000" dirty="0" smtClean="0"/>
              <a:t>קודם</a:t>
            </a:r>
            <a:r>
              <a:rPr lang="he-IL" sz="2000" dirty="0" smtClean="0"/>
              <a:t>.</a:t>
            </a:r>
            <a:r>
              <a:rPr lang="x-none" sz="2000" dirty="0" smtClean="0"/>
              <a:t> </a:t>
            </a:r>
            <a:endParaRPr sz="2000" dirty="0"/>
          </a:p>
          <a:p>
            <a:pPr marL="228600" lvl="0" indent="-228600">
              <a:lnSpc>
                <a:spcPct val="100000"/>
              </a:lnSpc>
              <a:buSzPts val="1750"/>
            </a:pPr>
            <a:r>
              <a:rPr lang="x-none" sz="2000" b="1" dirty="0"/>
              <a:t>שלבו</a:t>
            </a:r>
            <a:r>
              <a:rPr lang="x-none" sz="2000" dirty="0"/>
              <a:t> את התוכן החדש שיצרתם במצגת הכיתתית המשותפת או </a:t>
            </a:r>
            <a:r>
              <a:rPr lang="x-none" sz="2000" dirty="0" smtClean="0"/>
              <a:t>בקולאז</a:t>
            </a:r>
            <a:r>
              <a:rPr lang="he-IL" sz="2000" dirty="0" smtClean="0"/>
              <a:t>'</a:t>
            </a:r>
            <a:r>
              <a:rPr lang="x-none" sz="2000" dirty="0" smtClean="0"/>
              <a:t> </a:t>
            </a:r>
            <a:r>
              <a:rPr lang="x-none" sz="2000" dirty="0"/>
              <a:t>תמונות </a:t>
            </a:r>
            <a:r>
              <a:rPr lang="x-none" sz="2000" dirty="0" smtClean="0"/>
              <a:t>בתערוכה</a:t>
            </a:r>
            <a:r>
              <a:rPr lang="he-IL" sz="2000" dirty="0" smtClean="0"/>
              <a:t>.</a:t>
            </a:r>
            <a:r>
              <a:rPr lang="x-none" sz="2000" dirty="0"/>
              <a:t> </a:t>
            </a:r>
            <a:br>
              <a:rPr lang="x-none" sz="2000" dirty="0"/>
            </a:br>
            <a:r>
              <a:rPr lang="x-none" sz="2000" dirty="0"/>
              <a:t/>
            </a:r>
            <a:br>
              <a:rPr lang="x-none" sz="2000" dirty="0"/>
            </a:br>
            <a:endParaRPr sz="2000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7510947" y="4552894"/>
            <a:ext cx="1039067" cy="1543106"/>
            <a:chOff x="1351607" y="4412222"/>
            <a:chExt cx="1039067" cy="1543106"/>
          </a:xfrm>
        </p:grpSpPr>
        <p:sp>
          <p:nvSpPr>
            <p:cNvPr id="6" name="מלבן 5"/>
            <p:cNvSpPr/>
            <p:nvPr/>
          </p:nvSpPr>
          <p:spPr>
            <a:xfrm>
              <a:off x="1351607" y="5585996"/>
              <a:ext cx="1039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lnSpc>
                  <a:spcPct val="90000"/>
                </a:lnSpc>
                <a:buSzPts val="2800"/>
              </a:pPr>
              <a:r>
                <a:rPr lang="he-IL" sz="2000" dirty="0" smtClean="0"/>
                <a:t>25 דקות</a:t>
              </a:r>
              <a:endParaRPr lang="he-IL" sz="2000" dirty="0"/>
            </a:p>
          </p:txBody>
        </p:sp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271" y="4412222"/>
              <a:ext cx="969739" cy="1231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582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/>
              <a:t>סיכום</a:t>
            </a:r>
            <a:endParaRPr/>
          </a:p>
        </p:txBody>
      </p:sp>
      <p:sp>
        <p:nvSpPr>
          <p:cNvPr id="284" name="Google Shape;284;p21"/>
          <p:cNvSpPr txBox="1">
            <a:spLocks noGrp="1"/>
          </p:cNvSpPr>
          <p:nvPr>
            <p:ph type="body" idx="1"/>
          </p:nvPr>
        </p:nvSpPr>
        <p:spPr>
          <a:xfrm>
            <a:off x="1301578" y="1325563"/>
            <a:ext cx="7213772" cy="410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x-none" sz="2000" dirty="0" smtClean="0"/>
              <a:t>למדנו </a:t>
            </a:r>
            <a:r>
              <a:rPr lang="x-none" sz="2000" dirty="0"/>
              <a:t>מה מייחד קמפיינים </a:t>
            </a:r>
            <a:r>
              <a:rPr lang="x-none" sz="2000" dirty="0" smtClean="0"/>
              <a:t>חברתיים</a:t>
            </a:r>
            <a:r>
              <a:rPr lang="he-IL" sz="2000" dirty="0" smtClean="0"/>
              <a:t> -</a:t>
            </a:r>
            <a:r>
              <a:rPr lang="x-none" sz="2000" dirty="0" smtClean="0"/>
              <a:t> קמפיינים </a:t>
            </a:r>
            <a:r>
              <a:rPr lang="x-none" sz="2000" dirty="0"/>
              <a:t>בעלי מעורבות חברתית אקטיבית אשר נועדו להוביל שינויים חברתיים במגוון </a:t>
            </a:r>
            <a:r>
              <a:rPr lang="x-none" sz="2000" dirty="0" smtClean="0"/>
              <a:t>תחומים</a:t>
            </a:r>
            <a:r>
              <a:rPr lang="he-IL" sz="2000" dirty="0" smtClean="0"/>
              <a:t>.</a:t>
            </a:r>
            <a:endParaRPr sz="400"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x-none" sz="2000" dirty="0"/>
              <a:t>התנסינו בכתיבת תכנים בהתאם לסוגי </a:t>
            </a:r>
            <a:r>
              <a:rPr lang="x-none" sz="2000" dirty="0" smtClean="0"/>
              <a:t>רשתות </a:t>
            </a:r>
            <a:r>
              <a:rPr lang="x-none" sz="2000" dirty="0"/>
              <a:t>חברתיות שונות.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x-none" sz="2000" dirty="0"/>
              <a:t/>
            </a:r>
            <a:br>
              <a:rPr lang="x-none" sz="2000" dirty="0"/>
            </a:br>
            <a:endParaRPr sz="2000" dirty="0"/>
          </a:p>
        </p:txBody>
      </p:sp>
      <p:sp>
        <p:nvSpPr>
          <p:cNvPr id="286" name="Google Shape;286;p21"/>
          <p:cNvSpPr txBox="1"/>
          <p:nvPr/>
        </p:nvSpPr>
        <p:spPr>
          <a:xfrm>
            <a:off x="1301578" y="6027542"/>
            <a:ext cx="47179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mkhmarketing, CC BY 2.0 &lt;https://creativecommons.org/licenses/by/2.0&gt;, via Wikimedia Commons</a:t>
            </a:r>
            <a:endParaRPr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78" y="2625974"/>
            <a:ext cx="6797040" cy="3401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5;p2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 dirty="0"/>
              <a:t>מהו המסר?</a:t>
            </a:r>
            <a:endParaRPr dirty="0"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799089" y="1106271"/>
            <a:ext cx="4254294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400"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x-none" sz="2200" dirty="0"/>
              <a:t>מהם הרגשות שעורר בנו כל סרטון?</a:t>
            </a:r>
            <a:endParaRPr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x-none" sz="2200" dirty="0"/>
              <a:t>איזה מסר מנסה כל סרטון להעביר לצופה?</a:t>
            </a:r>
            <a:endParaRPr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x-none" sz="2200" dirty="0"/>
              <a:t>באיזה מסרים גלויים וסמויים נעשה שימוש בסרטונים?</a:t>
            </a:r>
            <a:endParaRPr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x-none" sz="2200" dirty="0"/>
              <a:t>מהי המטרה של כל סרטון?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  <p:sp>
        <p:nvSpPr>
          <p:cNvPr id="125" name="Google Shape;125;p3"/>
          <p:cNvSpPr txBox="1"/>
          <p:nvPr/>
        </p:nvSpPr>
        <p:spPr>
          <a:xfrm>
            <a:off x="1997023" y="3360693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</a:t>
            </a:r>
            <a:r>
              <a:rPr lang="he-IL" sz="2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ון</a:t>
            </a:r>
            <a:r>
              <a:rPr lang="he-IL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997023" y="186988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</a:t>
            </a:r>
            <a:r>
              <a:rPr lang="he-IL" sz="2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ון</a:t>
            </a:r>
            <a:r>
              <a:rPr lang="he-IL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9" y="3836449"/>
            <a:ext cx="4312699" cy="22450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39" y="683198"/>
            <a:ext cx="4320187" cy="224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4799088" y="1449988"/>
            <a:ext cx="3836260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x-none" sz="2400" b="1" dirty="0"/>
              <a:t>מסר סמוי הוא </a:t>
            </a:r>
            <a:r>
              <a:rPr lang="he-IL" sz="2400" b="1" dirty="0" smtClean="0"/>
              <a:t>מסר </a:t>
            </a:r>
            <a:r>
              <a:rPr lang="x-none" sz="2400" b="1" dirty="0" smtClean="0"/>
              <a:t>מוסווה </a:t>
            </a:r>
            <a:r>
              <a:rPr lang="x-none" sz="2400" dirty="0"/>
              <a:t>המשולב בתוך התכנים התקשורתיים.</a:t>
            </a:r>
            <a:endParaRPr sz="32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Char char="•"/>
            </a:pPr>
            <a:r>
              <a:rPr lang="x-none" sz="2400" dirty="0"/>
              <a:t>המסר הסמוי עלול להצביע על </a:t>
            </a:r>
            <a:r>
              <a:rPr lang="x-none" sz="2400" b="1" dirty="0"/>
              <a:t>כוונת הסתרה והטעיה </a:t>
            </a:r>
            <a:r>
              <a:rPr lang="he-IL" sz="2400" dirty="0" smtClean="0"/>
              <a:t>ועל</a:t>
            </a:r>
            <a:r>
              <a:rPr lang="he-IL" sz="2400" b="1" dirty="0" smtClean="0"/>
              <a:t> </a:t>
            </a:r>
            <a:r>
              <a:rPr lang="x-none" sz="2400" dirty="0" smtClean="0"/>
              <a:t>טשטוש </a:t>
            </a:r>
            <a:r>
              <a:rPr lang="x-none" sz="2400" dirty="0"/>
              <a:t>הגבולות שבין תוכן </a:t>
            </a:r>
            <a:r>
              <a:rPr lang="x-none" sz="2400" dirty="0" smtClean="0"/>
              <a:t>לפרסומת</a:t>
            </a:r>
            <a:r>
              <a:rPr lang="he-IL" sz="2400" dirty="0" smtClean="0"/>
              <a:t>.</a:t>
            </a:r>
            <a:r>
              <a:rPr lang="x-none" sz="2400" dirty="0" smtClean="0"/>
              <a:t> </a:t>
            </a:r>
            <a:endParaRPr sz="3200" dirty="0"/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000"/>
              <a:buChar char="•"/>
            </a:pPr>
            <a:r>
              <a:rPr lang="x-none" sz="2400" dirty="0"/>
              <a:t>הפעלת </a:t>
            </a:r>
            <a:r>
              <a:rPr lang="x-none" sz="2400" b="1" dirty="0"/>
              <a:t>חשיבה ביקורתית</a:t>
            </a:r>
            <a:r>
              <a:rPr lang="x-none" sz="2400" dirty="0"/>
              <a:t> מאפשרת לנו </a:t>
            </a:r>
            <a:r>
              <a:rPr lang="x-none" sz="2400" b="1" dirty="0"/>
              <a:t>לזהות</a:t>
            </a:r>
            <a:r>
              <a:rPr lang="x-none" sz="2400" dirty="0"/>
              <a:t> </a:t>
            </a:r>
            <a:r>
              <a:rPr lang="he-IL" sz="2400" dirty="0" smtClean="0"/>
              <a:t>מסר </a:t>
            </a:r>
            <a:r>
              <a:rPr lang="x-none" sz="2400" dirty="0" smtClean="0"/>
              <a:t>סמוי</a:t>
            </a:r>
            <a:r>
              <a:rPr lang="x-none" sz="2400" dirty="0"/>
              <a:t>.</a:t>
            </a:r>
            <a:endParaRPr sz="3200" dirty="0"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sp>
        <p:nvSpPr>
          <p:cNvPr id="8" name="Google Shape;125;p3"/>
          <p:cNvSpPr txBox="1"/>
          <p:nvPr/>
        </p:nvSpPr>
        <p:spPr>
          <a:xfrm>
            <a:off x="1997023" y="3360693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</a:t>
            </a:r>
            <a:r>
              <a:rPr lang="he-IL" sz="2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ון</a:t>
            </a:r>
            <a:r>
              <a:rPr lang="he-IL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6;p3"/>
          <p:cNvSpPr txBox="1"/>
          <p:nvPr/>
        </p:nvSpPr>
        <p:spPr>
          <a:xfrm>
            <a:off x="1997023" y="186988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</a:t>
            </a:r>
            <a:r>
              <a:rPr lang="he-IL" sz="2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ון</a:t>
            </a:r>
            <a:r>
              <a:rPr lang="he-IL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15;p2"/>
          <p:cNvSpPr txBox="1"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 dirty="0"/>
              <a:t>מהו </a:t>
            </a:r>
            <a:r>
              <a:rPr lang="he-IL" dirty="0" smtClean="0"/>
              <a:t>מסר סמוי</a:t>
            </a:r>
            <a:r>
              <a:rPr lang="x-none" dirty="0" smtClean="0"/>
              <a:t>?</a:t>
            </a:r>
            <a:endParaRPr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9" y="3836449"/>
            <a:ext cx="4312699" cy="224503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39" y="683198"/>
            <a:ext cx="4320187" cy="224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 dirty="0"/>
              <a:t>מהו קמפיין?</a:t>
            </a:r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4294967295"/>
          </p:nvPr>
        </p:nvSpPr>
        <p:spPr>
          <a:xfrm>
            <a:off x="4678363" y="1177925"/>
            <a:ext cx="4465637" cy="526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03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x-none" sz="2400" b="1" dirty="0" smtClean="0"/>
              <a:t>קמפיין </a:t>
            </a:r>
            <a:r>
              <a:rPr lang="x-none" sz="2400" dirty="0"/>
              <a:t>הוא</a:t>
            </a:r>
            <a:r>
              <a:rPr lang="x-none" sz="2400" b="1" dirty="0"/>
              <a:t> </a:t>
            </a:r>
            <a:r>
              <a:rPr lang="x-none" sz="2400" dirty="0"/>
              <a:t>מסע פרסום של רעיון או </a:t>
            </a:r>
            <a:r>
              <a:rPr lang="x-none" sz="2400" dirty="0" smtClean="0"/>
              <a:t>נושא</a:t>
            </a:r>
            <a:r>
              <a:rPr lang="he-IL" sz="2400" dirty="0" smtClean="0"/>
              <a:t>, </a:t>
            </a:r>
            <a:r>
              <a:rPr lang="x-none" sz="2400" dirty="0" smtClean="0"/>
              <a:t>המשלב </a:t>
            </a:r>
            <a:r>
              <a:rPr lang="x-none" sz="2400" dirty="0"/>
              <a:t>תקשורת שיווקית ופעילויות נוספות.</a:t>
            </a:r>
            <a:endParaRPr sz="2400" dirty="0"/>
          </a:p>
          <a:p>
            <a:pPr marL="228600" lvl="0" indent="-2603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x-none" sz="2400" dirty="0"/>
              <a:t>לכל קמפיין מוגדרות </a:t>
            </a:r>
            <a:r>
              <a:rPr lang="x-none" sz="2400" dirty="0" smtClean="0"/>
              <a:t>מטרות.</a:t>
            </a:r>
            <a:endParaRPr lang="he-IL" sz="2400" dirty="0"/>
          </a:p>
          <a:p>
            <a:pPr marL="228600" lvl="0" indent="-2603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x-none" sz="2400" dirty="0" smtClean="0"/>
              <a:t>המסרים </a:t>
            </a:r>
            <a:r>
              <a:rPr lang="x-none" sz="2400" dirty="0"/>
              <a:t>בקמפיין נועדו להשיג את המטרות שלו</a:t>
            </a:r>
            <a:r>
              <a:rPr lang="x-none" sz="2400" dirty="0" smtClean="0"/>
              <a:t>.</a:t>
            </a:r>
            <a:r>
              <a:rPr lang="he-IL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המסרים יכולים להיות מועברים באופן גלוי או סמוי.</a:t>
            </a:r>
            <a:endParaRPr sz="2400" dirty="0"/>
          </a:p>
          <a:p>
            <a:pPr marL="228600" lvl="0" indent="-2603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x-none" sz="2400" dirty="0"/>
              <a:t>לקמפיין מוצלח מוצמד "</a:t>
            </a:r>
            <a:r>
              <a:rPr lang="x-none" sz="2400" dirty="0" smtClean="0"/>
              <a:t>סיפור</a:t>
            </a:r>
            <a:r>
              <a:rPr lang="he-IL" sz="2400" dirty="0" smtClean="0"/>
              <a:t>" </a:t>
            </a:r>
            <a:r>
              <a:rPr lang="x-none" sz="2400" dirty="0" smtClean="0"/>
              <a:t>אשר </a:t>
            </a:r>
            <a:r>
              <a:rPr lang="x-none" sz="2400" dirty="0"/>
              <a:t>יכול לעורר מגוון של </a:t>
            </a:r>
            <a:r>
              <a:rPr lang="x-none" sz="2400" dirty="0" smtClean="0"/>
              <a:t>רגשות:</a:t>
            </a:r>
            <a:r>
              <a:rPr lang="he-IL" sz="2400" dirty="0" smtClean="0"/>
              <a:t> </a:t>
            </a:r>
            <a:r>
              <a:rPr lang="x-none" sz="2400" dirty="0" smtClean="0"/>
              <a:t>הזדהות</a:t>
            </a:r>
            <a:r>
              <a:rPr lang="he-IL" sz="2400" dirty="0" smtClean="0"/>
              <a:t>, </a:t>
            </a:r>
            <a:r>
              <a:rPr lang="x-none" sz="2400" dirty="0" smtClean="0"/>
              <a:t>אמפתיה</a:t>
            </a:r>
            <a:r>
              <a:rPr lang="he-IL" sz="2400" dirty="0" smtClean="0"/>
              <a:t>, </a:t>
            </a:r>
            <a:r>
              <a:rPr lang="x-none" sz="2400" dirty="0" smtClean="0"/>
              <a:t>כעס</a:t>
            </a:r>
            <a:r>
              <a:rPr lang="he-IL" sz="2400" dirty="0" smtClean="0"/>
              <a:t>, </a:t>
            </a:r>
            <a:r>
              <a:rPr lang="x-none" sz="2400" dirty="0" smtClean="0"/>
              <a:t>רצון </a:t>
            </a:r>
            <a:r>
              <a:rPr lang="x-none" sz="2400" dirty="0"/>
              <a:t>לפעול ועוד.</a:t>
            </a:r>
            <a:endParaRPr sz="2400" dirty="0"/>
          </a:p>
        </p:txBody>
      </p:sp>
      <p:sp>
        <p:nvSpPr>
          <p:cNvPr id="8" name="Google Shape;125;p3"/>
          <p:cNvSpPr txBox="1"/>
          <p:nvPr/>
        </p:nvSpPr>
        <p:spPr>
          <a:xfrm>
            <a:off x="1997023" y="3360693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</a:t>
            </a:r>
            <a:r>
              <a:rPr lang="he-IL" sz="2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ון</a:t>
            </a:r>
            <a:r>
              <a:rPr lang="he-IL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6;p3"/>
          <p:cNvSpPr txBox="1"/>
          <p:nvPr/>
        </p:nvSpPr>
        <p:spPr>
          <a:xfrm>
            <a:off x="1997023" y="186988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</a:t>
            </a:r>
            <a:r>
              <a:rPr lang="he-IL" sz="2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ון</a:t>
            </a:r>
            <a:r>
              <a:rPr lang="he-IL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9" y="3836449"/>
            <a:ext cx="4312699" cy="224503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39" y="683198"/>
            <a:ext cx="4320187" cy="2245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 dirty="0"/>
              <a:t>קמפיין חברתי או קמפיין מסחרי?</a:t>
            </a:r>
            <a:endParaRPr dirty="0"/>
          </a:p>
        </p:txBody>
      </p:sp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972C"/>
              </a:buClr>
              <a:buSzPts val="2800"/>
              <a:buChar char="•"/>
            </a:pPr>
            <a:endParaRPr lang="he-IL" dirty="0" smtClean="0"/>
          </a:p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972C"/>
              </a:buClr>
              <a:buSzPts val="2800"/>
              <a:buChar char="•"/>
            </a:pPr>
            <a:endParaRPr lang="he-IL" dirty="0"/>
          </a:p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7C9"/>
              </a:buClr>
              <a:buSzPts val="2800"/>
              <a:buChar char="•"/>
            </a:pPr>
            <a:r>
              <a:rPr lang="x-none" dirty="0" smtClean="0"/>
              <a:t>איזה </a:t>
            </a:r>
            <a:r>
              <a:rPr lang="x-none" dirty="0"/>
              <a:t>קמפיינים </a:t>
            </a:r>
            <a:r>
              <a:rPr lang="x-none" b="1" dirty="0"/>
              <a:t>מסחריים</a:t>
            </a:r>
            <a:r>
              <a:rPr lang="x-none" dirty="0"/>
              <a:t> אתם מכירים?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None/>
            </a:pP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Char char="•"/>
            </a:pPr>
            <a:r>
              <a:rPr lang="x-none" dirty="0"/>
              <a:t>איזה קמפיינים </a:t>
            </a:r>
            <a:r>
              <a:rPr lang="x-none" b="1" dirty="0"/>
              <a:t>חברתיים</a:t>
            </a:r>
            <a:r>
              <a:rPr lang="x-none" dirty="0"/>
              <a:t> מוכרים לכם?</a:t>
            </a:r>
            <a:br>
              <a:rPr lang="x-none" dirty="0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קמפיין חברתי או קמפיין מסחרי?</a:t>
            </a:r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228600">
              <a:lnSpc>
                <a:spcPct val="80000"/>
              </a:lnSpc>
              <a:buClr>
                <a:srgbClr val="1687C9"/>
              </a:buClr>
            </a:pPr>
            <a:r>
              <a:rPr lang="he-IL" dirty="0" smtClean="0"/>
              <a:t>קמפיין </a:t>
            </a:r>
            <a:r>
              <a:rPr lang="he-IL" b="1" dirty="0" smtClean="0"/>
              <a:t>מסחרי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מייצג </a:t>
            </a:r>
            <a:r>
              <a:rPr lang="he-IL" dirty="0"/>
              <a:t>חברה ומטרתו למכור מוצרים או </a:t>
            </a:r>
            <a:r>
              <a:rPr lang="he-IL" dirty="0" smtClean="0"/>
              <a:t>שירותים.</a:t>
            </a:r>
          </a:p>
          <a:p>
            <a:pPr marL="228600" lvl="0" indent="-228600">
              <a:lnSpc>
                <a:spcPct val="80000"/>
              </a:lnSpc>
              <a:buClr>
                <a:srgbClr val="1687C9"/>
              </a:buClr>
            </a:pPr>
            <a:endParaRPr lang="he-IL" dirty="0"/>
          </a:p>
          <a:p>
            <a:pPr marL="228600" lvl="0" indent="-22860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800"/>
              <a:buChar char="•"/>
            </a:pPr>
            <a:r>
              <a:rPr lang="x-none" dirty="0" smtClean="0"/>
              <a:t>קמפיין </a:t>
            </a:r>
            <a:r>
              <a:rPr lang="x-none" b="1" dirty="0"/>
              <a:t>חברתי</a:t>
            </a:r>
            <a:r>
              <a:rPr lang="x-none" dirty="0"/>
              <a:t> </a:t>
            </a:r>
            <a:r>
              <a:rPr lang="x-none" dirty="0" smtClean="0"/>
              <a:t>מייצג </a:t>
            </a:r>
            <a:r>
              <a:rPr lang="x-none" dirty="0"/>
              <a:t>מעורבות אקטיבית של קבוצת אנשים אשר מנסים להוביל שינויים חברתיים במגוון </a:t>
            </a:r>
            <a:r>
              <a:rPr lang="x-none" dirty="0" smtClean="0"/>
              <a:t>תחומים</a:t>
            </a:r>
            <a:r>
              <a:rPr lang="he-IL" dirty="0" smtClean="0"/>
              <a:t>.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 dirty="0"/>
              <a:t/>
            </a:r>
            <a:br>
              <a:rPr lang="x-none" dirty="0"/>
            </a:br>
            <a:endParaRPr dirty="0"/>
          </a:p>
        </p:txBody>
      </p:sp>
      <p:sp>
        <p:nvSpPr>
          <p:cNvPr id="165" name="Google Shape;165;p7"/>
          <p:cNvSpPr txBox="1"/>
          <p:nvPr/>
        </p:nvSpPr>
        <p:spPr>
          <a:xfrm>
            <a:off x="628650" y="63605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799089" y="1106271"/>
            <a:ext cx="4254294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400" dirty="0"/>
          </a:p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None/>
            </a:pPr>
            <a:r>
              <a:rPr lang="he-IL" sz="2200" dirty="0" smtClean="0"/>
              <a:t>נחזור לשני הסרטונים בהם צפינו.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he-IL" sz="2200" dirty="0" smtClean="0"/>
              <a:t>האם ניתן לדעת מי עומד מאחורי כל קמפיין?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687C9"/>
              </a:buClr>
              <a:buSzPts val="2200"/>
              <a:buChar char="•"/>
            </a:pPr>
            <a:r>
              <a:rPr lang="he-IL" sz="2200" dirty="0" smtClean="0"/>
              <a:t>האם זה חשוב ומדוע</a:t>
            </a:r>
            <a:r>
              <a:rPr lang="x-none" sz="2200" dirty="0" smtClean="0"/>
              <a:t>?</a:t>
            </a:r>
            <a:endParaRPr dirty="0" smtClean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  <p:sp>
        <p:nvSpPr>
          <p:cNvPr id="125" name="Google Shape;125;p3"/>
          <p:cNvSpPr txBox="1"/>
          <p:nvPr/>
        </p:nvSpPr>
        <p:spPr>
          <a:xfrm>
            <a:off x="1997023" y="3697575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</a:t>
            </a:r>
            <a:r>
              <a:rPr lang="he-IL" sz="2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ון</a:t>
            </a:r>
            <a:r>
              <a:rPr lang="he-IL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997023" y="1012760"/>
            <a:ext cx="11936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</a:t>
            </a:r>
            <a:r>
              <a:rPr lang="he-IL" sz="20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ון</a:t>
            </a:r>
            <a:r>
              <a:rPr lang="he-IL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" descr="https://lh5.googleusercontent.com/hyC7zDu7PF0Y4vpErZEoCjgAESzgHSgBY8NVxc-GKIPV6X4jBgIX290gWYzSeov9QQvbLtP-NFXrFined9MdaKAvOfyPKJYOBbuYd1hvxIBnCbrWoa_gqSpk6AcgI-W_ajoG3FM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53" y="4065341"/>
            <a:ext cx="3752404" cy="214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 descr="https://lh4.googleusercontent.com/XNoHIicYxu3EA4TGQPv53y-48_C9Ry6b5Uc1DhEKBWr9FT0tBOcMkWoFvE93nka3tfBqAb62HpULDeXZ0crGzRLH6cKB5pcNfF5eOl6nntXd4oZWH9otvredHRrpoVXSypy5F29K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53" y="1442230"/>
            <a:ext cx="3752404" cy="21420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lvl="0"/>
            <a:r>
              <a:rPr lang="he-IL" dirty="0"/>
              <a:t>קמפיין חברתי או קמפיין מסחרי?</a:t>
            </a:r>
          </a:p>
        </p:txBody>
      </p:sp>
    </p:spTree>
    <p:extLst>
      <p:ext uri="{BB962C8B-B14F-4D97-AF65-F5344CB8AC3E}">
        <p14:creationId xmlns:p14="http://schemas.microsoft.com/office/powerpoint/2010/main" val="40747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x-none" dirty="0"/>
              <a:t>המאפיינים של קמפיין חברתי</a:t>
            </a:r>
            <a:endParaRPr dirty="0"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628650" y="811213"/>
            <a:ext cx="7886700" cy="396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64135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4972C"/>
              </a:buClr>
              <a:buSzPts val="2590"/>
              <a:buNone/>
            </a:pPr>
            <a:endParaRPr sz="2400"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687C9"/>
              </a:buClr>
              <a:buSzPts val="2220"/>
              <a:buChar char="•"/>
            </a:pPr>
            <a:r>
              <a:rPr lang="x-none" dirty="0"/>
              <a:t>היעד המרכזי של קמפיין חברתי הוא </a:t>
            </a:r>
            <a:r>
              <a:rPr lang="x-none" b="1" dirty="0"/>
              <a:t>תרומה</a:t>
            </a:r>
            <a:r>
              <a:rPr lang="x-none" dirty="0"/>
              <a:t> </a:t>
            </a:r>
            <a:r>
              <a:rPr lang="x-none" b="1" dirty="0"/>
              <a:t>לקהילה ולסביבה.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687C9"/>
              </a:buClr>
              <a:buSzPts val="2220"/>
              <a:buChar char="•"/>
            </a:pPr>
            <a:r>
              <a:rPr lang="x-none" dirty="0"/>
              <a:t>התכנים ממוקדים </a:t>
            </a:r>
            <a:r>
              <a:rPr lang="x-none" b="1" dirty="0"/>
              <a:t>במטרות </a:t>
            </a:r>
            <a:r>
              <a:rPr lang="x-none" b="1" dirty="0" smtClean="0"/>
              <a:t>חינוכיות</a:t>
            </a:r>
            <a:r>
              <a:rPr lang="he-IL" b="1" dirty="0" smtClean="0"/>
              <a:t>,</a:t>
            </a:r>
            <a:r>
              <a:rPr lang="x-none" b="1" dirty="0" smtClean="0"/>
              <a:t> </a:t>
            </a:r>
            <a:r>
              <a:rPr lang="x-none" b="1" dirty="0"/>
              <a:t>ערכיות והתנהגותיות.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687C9"/>
              </a:buClr>
              <a:buSzPts val="2220"/>
              <a:buChar char="•"/>
            </a:pPr>
            <a:r>
              <a:rPr lang="x-none" dirty="0"/>
              <a:t>מאחורי קמפיין חברתי עומד לרוב </a:t>
            </a:r>
            <a:r>
              <a:rPr lang="x-none" b="1" dirty="0"/>
              <a:t>גוף ציבורי שאינו מסחרי </a:t>
            </a:r>
            <a:r>
              <a:rPr lang="x-none" dirty="0"/>
              <a:t>והפעילות מתקיימת לרוב </a:t>
            </a:r>
            <a:r>
              <a:rPr lang="x-none" b="1" dirty="0"/>
              <a:t>ללא מטרת רווח כלכלי</a:t>
            </a:r>
            <a:r>
              <a:rPr lang="x-none" dirty="0"/>
              <a:t>.</a:t>
            </a:r>
            <a:endParaRPr dirty="0"/>
          </a:p>
          <a:p>
            <a:pPr marL="685800" lvl="1" indent="-2286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687C9"/>
              </a:buClr>
              <a:buSzPts val="2220"/>
              <a:buChar char="•"/>
            </a:pPr>
            <a:r>
              <a:rPr lang="x-none" dirty="0"/>
              <a:t>הפעילות יכולה לכלול </a:t>
            </a:r>
            <a:r>
              <a:rPr lang="x-none" b="1" dirty="0"/>
              <a:t>הצגת מידע חיוני </a:t>
            </a:r>
            <a:r>
              <a:rPr lang="x-none" dirty="0" smtClean="0"/>
              <a:t>לציבור</a:t>
            </a:r>
            <a:r>
              <a:rPr lang="he-IL" dirty="0" smtClean="0"/>
              <a:t>, </a:t>
            </a:r>
            <a:r>
              <a:rPr lang="x-none" b="1" dirty="0" smtClean="0"/>
              <a:t>סיוע</a:t>
            </a:r>
            <a:r>
              <a:rPr lang="x-none" dirty="0" smtClean="0"/>
              <a:t> </a:t>
            </a:r>
            <a:r>
              <a:rPr lang="x-none" dirty="0"/>
              <a:t>בשירותים </a:t>
            </a:r>
            <a:r>
              <a:rPr lang="x-none" dirty="0" smtClean="0"/>
              <a:t>חברתיים</a:t>
            </a:r>
            <a:r>
              <a:rPr lang="he-IL" dirty="0" smtClean="0"/>
              <a:t>, </a:t>
            </a:r>
            <a:r>
              <a:rPr lang="x-none" b="1" dirty="0" smtClean="0"/>
              <a:t>עזרה </a:t>
            </a:r>
            <a:r>
              <a:rPr lang="x-none" b="1" dirty="0"/>
              <a:t>בפנייה למוסדות ציבור </a:t>
            </a:r>
            <a:r>
              <a:rPr lang="x-none" dirty="0"/>
              <a:t>ועוד</a:t>
            </a:r>
            <a:r>
              <a:rPr lang="x-none" dirty="0" smtClean="0"/>
              <a:t>.</a:t>
            </a:r>
            <a:endParaRPr dirty="0"/>
          </a:p>
          <a:p>
            <a:pPr marL="228600" lvl="0" indent="-64135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4972C"/>
              </a:buClr>
              <a:buSzPts val="2590"/>
              <a:buNone/>
            </a:pP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914</Words>
  <Application>Microsoft Office PowerPoint</Application>
  <PresentationFormat>‫הצגה על המסך (4:3)</PresentationFormat>
  <Paragraphs>176</Paragraphs>
  <Slides>24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7" baseType="lpstr">
      <vt:lpstr>Arial</vt:lpstr>
      <vt:lpstr>Calibri</vt:lpstr>
      <vt:lpstr>ערכת נושא Office</vt:lpstr>
      <vt:lpstr>מהו קמפיין חברתי?</vt:lpstr>
      <vt:lpstr>מהו המסר?</vt:lpstr>
      <vt:lpstr>מהו המסר?</vt:lpstr>
      <vt:lpstr>מהו מסר סמוי?</vt:lpstr>
      <vt:lpstr>מהו קמפיין?</vt:lpstr>
      <vt:lpstr>קמפיין חברתי או קמפיין מסחרי?</vt:lpstr>
      <vt:lpstr>קמפיין חברתי או קמפיין מסחרי?</vt:lpstr>
      <vt:lpstr>קמפיין חברתי או קמפיין מסחרי?</vt:lpstr>
      <vt:lpstr>המאפיינים של קמפיין חברתי</vt:lpstr>
      <vt:lpstr>קמפיין חברתי</vt:lpstr>
      <vt:lpstr>ניתוח קמפיין חברתי</vt:lpstr>
      <vt:lpstr>מסייעים לקמפיין חברתי</vt:lpstr>
      <vt:lpstr>מסייעים לקמפיין חברתי</vt:lpstr>
      <vt:lpstr>מתחברים לקמפיין חברתי</vt:lpstr>
      <vt:lpstr>מתחברים לקמפיין חברתי</vt:lpstr>
      <vt:lpstr>מצגת של PowerPoint</vt:lpstr>
      <vt:lpstr>משחק להצגת הקמפיין החברתי</vt:lpstr>
      <vt:lpstr>מצגת של PowerPoint</vt:lpstr>
      <vt:lpstr>זהו את הלוגו</vt:lpstr>
      <vt:lpstr>זיהוי לוגו של רשתות חברתיות-  תשובות </vt:lpstr>
      <vt:lpstr>מהי רשת חברתית מקוונת? </vt:lpstr>
      <vt:lpstr>מהי רשת חברתית מקוונת? </vt:lpstr>
      <vt:lpstr> הפצת תוכן ברשת חברתית – עבודה בקבוצות </vt:lpstr>
      <vt:lpstr>סיכום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מהו קמפיין חברתי</dc:title>
  <dc:creator>Hagit Matok</dc:creator>
  <cp:lastModifiedBy>Sarah Gropper</cp:lastModifiedBy>
  <cp:revision>55</cp:revision>
  <dcterms:created xsi:type="dcterms:W3CDTF">2020-02-25T13:39:01Z</dcterms:created>
  <dcterms:modified xsi:type="dcterms:W3CDTF">2021-02-01T17:10:29Z</dcterms:modified>
</cp:coreProperties>
</file>