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36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kdNzUXQIm+CDH9U7w4a++P3rj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 Shimoni-Ayal" initials="" lastIdx="6" clrIdx="0"/>
  <p:cmAuthor id="1" name="Microsoft Office User" initials="" lastIdx="6" clrIdx="1"/>
  <p:cmAuthor id="2" name="Nira Shimoni-Ayal" initials="NS" lastIdx="2" clrIdx="2">
    <p:extLst>
      <p:ext uri="{19B8F6BF-5375-455C-9EA6-DF929625EA0E}">
        <p15:presenceInfo xmlns:p15="http://schemas.microsoft.com/office/powerpoint/2012/main" userId="S-1-5-21-1468497402-859899378-9522986-35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1FB09A-7DBE-4EC8-AFDB-6584934C8A95}">
  <a:tblStyle styleId="{EA1FB09A-7DBE-4EC8-AFDB-6584934C8A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66" d="100"/>
          <a:sy n="66" d="100"/>
        </p:scale>
        <p:origin x="1392" y="84"/>
      </p:cViewPr>
      <p:guideLst>
        <p:guide orient="horz" pos="2636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434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91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65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60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314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804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36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557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105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796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5322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05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97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41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144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27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64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20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77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92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/>
          <p:nvPr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439" y="-20061"/>
            <a:ext cx="4604598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3" name="Google Shape;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162" y="-20061"/>
            <a:ext cx="4604598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4" name="Google Shape;2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739" y="-28762"/>
            <a:ext cx="4604598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21"/>
          <p:cNvSpPr/>
          <p:nvPr/>
        </p:nvSpPr>
        <p:spPr>
          <a:xfrm>
            <a:off x="2595715" y="-28763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2995765" y="1370165"/>
            <a:ext cx="5882764" cy="175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2995765" y="3121862"/>
            <a:ext cx="5882764" cy="166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/>
          <p:nvPr/>
        </p:nvSpPr>
        <p:spPr>
          <a:xfrm>
            <a:off x="824822" y="5456725"/>
            <a:ext cx="1451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מודדים  نقيس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050" y="5991002"/>
            <a:ext cx="1070742" cy="71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390" y="6131495"/>
            <a:ext cx="1123728" cy="65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9703" y="6335642"/>
            <a:ext cx="990597" cy="37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body" idx="1"/>
          </p:nvPr>
        </p:nvSpPr>
        <p:spPr>
          <a:xfrm rot="5400000">
            <a:off x="2702638" y="-635761"/>
            <a:ext cx="4004194" cy="815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>
  <p:cSld name="כותרת ותוכן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628649" y="1438227"/>
            <a:ext cx="8152171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>
  <p:cSld name="ריק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72" name="Google Shape;72;p27"/>
          <p:cNvSpPr/>
          <p:nvPr/>
        </p:nvSpPr>
        <p:spPr>
          <a:xfrm>
            <a:off x="-132734" y="-28762"/>
            <a:ext cx="707922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2E1E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646"/>
            <a:ext cx="917110" cy="6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/>
          <p:nvPr/>
        </p:nvSpPr>
        <p:spPr>
          <a:xfrm>
            <a:off x="528739" y="-28763"/>
            <a:ext cx="8615261" cy="6215711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628649" y="1438227"/>
            <a:ext cx="8152171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2E1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17" name="Google Shape;17;p20"/>
          <p:cNvSpPr/>
          <p:nvPr/>
        </p:nvSpPr>
        <p:spPr>
          <a:xfrm>
            <a:off x="266337" y="6466914"/>
            <a:ext cx="220714" cy="184597"/>
          </a:xfrm>
          <a:custGeom>
            <a:avLst/>
            <a:gdLst/>
            <a:ahLst/>
            <a:cxnLst/>
            <a:rect l="l" t="t" r="r" b="b"/>
            <a:pathLst>
              <a:path w="220" h="184" extrusionOk="0">
                <a:moveTo>
                  <a:pt x="211" y="32"/>
                </a:moveTo>
                <a:lnTo>
                  <a:pt x="211" y="32"/>
                </a:lnTo>
                <a:lnTo>
                  <a:pt x="211" y="31"/>
                </a:lnTo>
                <a:lnTo>
                  <a:pt x="186" y="71"/>
                </a:lnTo>
                <a:lnTo>
                  <a:pt x="186" y="71"/>
                </a:lnTo>
                <a:lnTo>
                  <a:pt x="189" y="77"/>
                </a:lnTo>
                <a:lnTo>
                  <a:pt x="189" y="83"/>
                </a:lnTo>
                <a:lnTo>
                  <a:pt x="189" y="90"/>
                </a:lnTo>
                <a:lnTo>
                  <a:pt x="186" y="97"/>
                </a:lnTo>
                <a:lnTo>
                  <a:pt x="186" y="97"/>
                </a:lnTo>
                <a:lnTo>
                  <a:pt x="181" y="102"/>
                </a:lnTo>
                <a:lnTo>
                  <a:pt x="174" y="106"/>
                </a:lnTo>
                <a:lnTo>
                  <a:pt x="165" y="106"/>
                </a:lnTo>
                <a:lnTo>
                  <a:pt x="157" y="102"/>
                </a:lnTo>
                <a:lnTo>
                  <a:pt x="157" y="102"/>
                </a:lnTo>
                <a:lnTo>
                  <a:pt x="152" y="97"/>
                </a:lnTo>
                <a:lnTo>
                  <a:pt x="148" y="89"/>
                </a:lnTo>
                <a:lnTo>
                  <a:pt x="148" y="82"/>
                </a:lnTo>
                <a:lnTo>
                  <a:pt x="152" y="73"/>
                </a:lnTo>
                <a:lnTo>
                  <a:pt x="152" y="73"/>
                </a:lnTo>
                <a:lnTo>
                  <a:pt x="155" y="68"/>
                </a:lnTo>
                <a:lnTo>
                  <a:pt x="162" y="65"/>
                </a:lnTo>
                <a:lnTo>
                  <a:pt x="169" y="65"/>
                </a:lnTo>
                <a:lnTo>
                  <a:pt x="176" y="65"/>
                </a:lnTo>
                <a:lnTo>
                  <a:pt x="205" y="20"/>
                </a:lnTo>
                <a:lnTo>
                  <a:pt x="205" y="20"/>
                </a:lnTo>
                <a:lnTo>
                  <a:pt x="198" y="14"/>
                </a:lnTo>
                <a:lnTo>
                  <a:pt x="189" y="7"/>
                </a:lnTo>
                <a:lnTo>
                  <a:pt x="189" y="7"/>
                </a:lnTo>
                <a:lnTo>
                  <a:pt x="179" y="3"/>
                </a:lnTo>
                <a:lnTo>
                  <a:pt x="169" y="0"/>
                </a:lnTo>
                <a:lnTo>
                  <a:pt x="157" y="0"/>
                </a:lnTo>
                <a:lnTo>
                  <a:pt x="147" y="3"/>
                </a:lnTo>
                <a:lnTo>
                  <a:pt x="136" y="8"/>
                </a:lnTo>
                <a:lnTo>
                  <a:pt x="128" y="14"/>
                </a:lnTo>
                <a:lnTo>
                  <a:pt x="119" y="22"/>
                </a:lnTo>
                <a:lnTo>
                  <a:pt x="113" y="32"/>
                </a:lnTo>
                <a:lnTo>
                  <a:pt x="113" y="32"/>
                </a:lnTo>
                <a:lnTo>
                  <a:pt x="113" y="34"/>
                </a:lnTo>
                <a:lnTo>
                  <a:pt x="109" y="36"/>
                </a:lnTo>
                <a:lnTo>
                  <a:pt x="108" y="34"/>
                </a:lnTo>
                <a:lnTo>
                  <a:pt x="106" y="32"/>
                </a:lnTo>
                <a:lnTo>
                  <a:pt x="106" y="32"/>
                </a:lnTo>
                <a:lnTo>
                  <a:pt x="101" y="24"/>
                </a:lnTo>
                <a:lnTo>
                  <a:pt x="94" y="15"/>
                </a:lnTo>
                <a:lnTo>
                  <a:pt x="85" y="10"/>
                </a:lnTo>
                <a:lnTo>
                  <a:pt x="77" y="5"/>
                </a:lnTo>
                <a:lnTo>
                  <a:pt x="68" y="2"/>
                </a:lnTo>
                <a:lnTo>
                  <a:pt x="58" y="0"/>
                </a:lnTo>
                <a:lnTo>
                  <a:pt x="48" y="2"/>
                </a:lnTo>
                <a:lnTo>
                  <a:pt x="38" y="3"/>
                </a:lnTo>
                <a:lnTo>
                  <a:pt x="38" y="3"/>
                </a:lnTo>
                <a:lnTo>
                  <a:pt x="58" y="48"/>
                </a:lnTo>
                <a:lnTo>
                  <a:pt x="70" y="43"/>
                </a:lnTo>
                <a:lnTo>
                  <a:pt x="70" y="43"/>
                </a:lnTo>
                <a:lnTo>
                  <a:pt x="75" y="39"/>
                </a:lnTo>
                <a:lnTo>
                  <a:pt x="82" y="39"/>
                </a:lnTo>
                <a:lnTo>
                  <a:pt x="87" y="39"/>
                </a:lnTo>
                <a:lnTo>
                  <a:pt x="92" y="41"/>
                </a:lnTo>
                <a:lnTo>
                  <a:pt x="97" y="43"/>
                </a:lnTo>
                <a:lnTo>
                  <a:pt x="102" y="46"/>
                </a:lnTo>
                <a:lnTo>
                  <a:pt x="106" y="49"/>
                </a:lnTo>
                <a:lnTo>
                  <a:pt x="109" y="54"/>
                </a:lnTo>
                <a:lnTo>
                  <a:pt x="119" y="75"/>
                </a:lnTo>
                <a:lnTo>
                  <a:pt x="119" y="75"/>
                </a:lnTo>
                <a:lnTo>
                  <a:pt x="121" y="82"/>
                </a:lnTo>
                <a:lnTo>
                  <a:pt x="123" y="89"/>
                </a:lnTo>
                <a:lnTo>
                  <a:pt x="121" y="94"/>
                </a:lnTo>
                <a:lnTo>
                  <a:pt x="119" y="100"/>
                </a:lnTo>
                <a:lnTo>
                  <a:pt x="119" y="100"/>
                </a:lnTo>
                <a:lnTo>
                  <a:pt x="119" y="100"/>
                </a:lnTo>
                <a:lnTo>
                  <a:pt x="119" y="100"/>
                </a:lnTo>
                <a:lnTo>
                  <a:pt x="121" y="106"/>
                </a:lnTo>
                <a:lnTo>
                  <a:pt x="119" y="111"/>
                </a:lnTo>
                <a:lnTo>
                  <a:pt x="118" y="114"/>
                </a:lnTo>
                <a:lnTo>
                  <a:pt x="114" y="117"/>
                </a:lnTo>
                <a:lnTo>
                  <a:pt x="114" y="117"/>
                </a:lnTo>
                <a:lnTo>
                  <a:pt x="109" y="119"/>
                </a:lnTo>
                <a:lnTo>
                  <a:pt x="104" y="117"/>
                </a:lnTo>
                <a:lnTo>
                  <a:pt x="99" y="116"/>
                </a:lnTo>
                <a:lnTo>
                  <a:pt x="97" y="112"/>
                </a:lnTo>
                <a:lnTo>
                  <a:pt x="97" y="112"/>
                </a:lnTo>
                <a:lnTo>
                  <a:pt x="96" y="107"/>
                </a:lnTo>
                <a:lnTo>
                  <a:pt x="96" y="102"/>
                </a:lnTo>
                <a:lnTo>
                  <a:pt x="99" y="97"/>
                </a:lnTo>
                <a:lnTo>
                  <a:pt x="102" y="95"/>
                </a:lnTo>
                <a:lnTo>
                  <a:pt x="102" y="95"/>
                </a:lnTo>
                <a:lnTo>
                  <a:pt x="106" y="94"/>
                </a:lnTo>
                <a:lnTo>
                  <a:pt x="109" y="94"/>
                </a:lnTo>
                <a:lnTo>
                  <a:pt x="109" y="94"/>
                </a:lnTo>
                <a:lnTo>
                  <a:pt x="111" y="87"/>
                </a:lnTo>
                <a:lnTo>
                  <a:pt x="109" y="80"/>
                </a:lnTo>
                <a:lnTo>
                  <a:pt x="99" y="60"/>
                </a:lnTo>
                <a:lnTo>
                  <a:pt x="99" y="60"/>
                </a:lnTo>
                <a:lnTo>
                  <a:pt x="94" y="54"/>
                </a:lnTo>
                <a:lnTo>
                  <a:pt x="89" y="51"/>
                </a:lnTo>
                <a:lnTo>
                  <a:pt x="82" y="51"/>
                </a:lnTo>
                <a:lnTo>
                  <a:pt x="75" y="53"/>
                </a:lnTo>
                <a:lnTo>
                  <a:pt x="41" y="70"/>
                </a:lnTo>
                <a:lnTo>
                  <a:pt x="41" y="70"/>
                </a:lnTo>
                <a:lnTo>
                  <a:pt x="36" y="73"/>
                </a:lnTo>
                <a:lnTo>
                  <a:pt x="33" y="80"/>
                </a:lnTo>
                <a:lnTo>
                  <a:pt x="33" y="85"/>
                </a:lnTo>
                <a:lnTo>
                  <a:pt x="34" y="92"/>
                </a:lnTo>
                <a:lnTo>
                  <a:pt x="44" y="112"/>
                </a:lnTo>
                <a:lnTo>
                  <a:pt x="44" y="112"/>
                </a:lnTo>
                <a:lnTo>
                  <a:pt x="48" y="117"/>
                </a:lnTo>
                <a:lnTo>
                  <a:pt x="55" y="121"/>
                </a:lnTo>
                <a:lnTo>
                  <a:pt x="55" y="121"/>
                </a:lnTo>
                <a:lnTo>
                  <a:pt x="56" y="117"/>
                </a:lnTo>
                <a:lnTo>
                  <a:pt x="60" y="116"/>
                </a:lnTo>
                <a:lnTo>
                  <a:pt x="60" y="116"/>
                </a:lnTo>
                <a:lnTo>
                  <a:pt x="65" y="114"/>
                </a:lnTo>
                <a:lnTo>
                  <a:pt x="70" y="116"/>
                </a:lnTo>
                <a:lnTo>
                  <a:pt x="73" y="117"/>
                </a:lnTo>
                <a:lnTo>
                  <a:pt x="77" y="121"/>
                </a:lnTo>
                <a:lnTo>
                  <a:pt x="77" y="121"/>
                </a:lnTo>
                <a:lnTo>
                  <a:pt x="79" y="126"/>
                </a:lnTo>
                <a:lnTo>
                  <a:pt x="79" y="131"/>
                </a:lnTo>
                <a:lnTo>
                  <a:pt x="75" y="136"/>
                </a:lnTo>
                <a:lnTo>
                  <a:pt x="72" y="138"/>
                </a:lnTo>
                <a:lnTo>
                  <a:pt x="72" y="138"/>
                </a:lnTo>
                <a:lnTo>
                  <a:pt x="67" y="140"/>
                </a:lnTo>
                <a:lnTo>
                  <a:pt x="61" y="140"/>
                </a:lnTo>
                <a:lnTo>
                  <a:pt x="58" y="138"/>
                </a:lnTo>
                <a:lnTo>
                  <a:pt x="55" y="133"/>
                </a:lnTo>
                <a:lnTo>
                  <a:pt x="55" y="133"/>
                </a:lnTo>
                <a:lnTo>
                  <a:pt x="48" y="131"/>
                </a:lnTo>
                <a:lnTo>
                  <a:pt x="43" y="128"/>
                </a:lnTo>
                <a:lnTo>
                  <a:pt x="38" y="124"/>
                </a:lnTo>
                <a:lnTo>
                  <a:pt x="34" y="117"/>
                </a:lnTo>
                <a:lnTo>
                  <a:pt x="24" y="97"/>
                </a:lnTo>
                <a:lnTo>
                  <a:pt x="24" y="97"/>
                </a:lnTo>
                <a:lnTo>
                  <a:pt x="21" y="92"/>
                </a:lnTo>
                <a:lnTo>
                  <a:pt x="21" y="87"/>
                </a:lnTo>
                <a:lnTo>
                  <a:pt x="21" y="82"/>
                </a:lnTo>
                <a:lnTo>
                  <a:pt x="22" y="75"/>
                </a:lnTo>
                <a:lnTo>
                  <a:pt x="24" y="71"/>
                </a:lnTo>
                <a:lnTo>
                  <a:pt x="27" y="66"/>
                </a:lnTo>
                <a:lnTo>
                  <a:pt x="31" y="63"/>
                </a:lnTo>
                <a:lnTo>
                  <a:pt x="36" y="60"/>
                </a:lnTo>
                <a:lnTo>
                  <a:pt x="48" y="53"/>
                </a:lnTo>
                <a:lnTo>
                  <a:pt x="48" y="53"/>
                </a:lnTo>
                <a:lnTo>
                  <a:pt x="27" y="8"/>
                </a:lnTo>
                <a:lnTo>
                  <a:pt x="27" y="8"/>
                </a:lnTo>
                <a:lnTo>
                  <a:pt x="17" y="19"/>
                </a:lnTo>
                <a:lnTo>
                  <a:pt x="12" y="25"/>
                </a:lnTo>
                <a:lnTo>
                  <a:pt x="7" y="32"/>
                </a:lnTo>
                <a:lnTo>
                  <a:pt x="7" y="32"/>
                </a:lnTo>
                <a:lnTo>
                  <a:pt x="4" y="41"/>
                </a:lnTo>
                <a:lnTo>
                  <a:pt x="2" y="51"/>
                </a:lnTo>
                <a:lnTo>
                  <a:pt x="0" y="61"/>
                </a:lnTo>
                <a:lnTo>
                  <a:pt x="0" y="71"/>
                </a:lnTo>
                <a:lnTo>
                  <a:pt x="2" y="82"/>
                </a:lnTo>
                <a:lnTo>
                  <a:pt x="5" y="92"/>
                </a:lnTo>
                <a:lnTo>
                  <a:pt x="10" y="100"/>
                </a:lnTo>
                <a:lnTo>
                  <a:pt x="14" y="109"/>
                </a:lnTo>
                <a:lnTo>
                  <a:pt x="14" y="109"/>
                </a:lnTo>
                <a:lnTo>
                  <a:pt x="26" y="123"/>
                </a:lnTo>
                <a:lnTo>
                  <a:pt x="38" y="136"/>
                </a:lnTo>
                <a:lnTo>
                  <a:pt x="65" y="157"/>
                </a:lnTo>
                <a:lnTo>
                  <a:pt x="65" y="157"/>
                </a:lnTo>
                <a:lnTo>
                  <a:pt x="102" y="182"/>
                </a:lnTo>
                <a:lnTo>
                  <a:pt x="102" y="182"/>
                </a:lnTo>
                <a:lnTo>
                  <a:pt x="106" y="184"/>
                </a:lnTo>
                <a:lnTo>
                  <a:pt x="109" y="184"/>
                </a:lnTo>
                <a:lnTo>
                  <a:pt x="113" y="184"/>
                </a:lnTo>
                <a:lnTo>
                  <a:pt x="116" y="182"/>
                </a:lnTo>
                <a:lnTo>
                  <a:pt x="116" y="182"/>
                </a:lnTo>
                <a:lnTo>
                  <a:pt x="154" y="157"/>
                </a:lnTo>
                <a:lnTo>
                  <a:pt x="154" y="157"/>
                </a:lnTo>
                <a:lnTo>
                  <a:pt x="181" y="136"/>
                </a:lnTo>
                <a:lnTo>
                  <a:pt x="194" y="123"/>
                </a:lnTo>
                <a:lnTo>
                  <a:pt x="205" y="109"/>
                </a:lnTo>
                <a:lnTo>
                  <a:pt x="205" y="109"/>
                </a:lnTo>
                <a:lnTo>
                  <a:pt x="210" y="100"/>
                </a:lnTo>
                <a:lnTo>
                  <a:pt x="215" y="92"/>
                </a:lnTo>
                <a:lnTo>
                  <a:pt x="217" y="82"/>
                </a:lnTo>
                <a:lnTo>
                  <a:pt x="218" y="71"/>
                </a:lnTo>
                <a:lnTo>
                  <a:pt x="220" y="61"/>
                </a:lnTo>
                <a:lnTo>
                  <a:pt x="218" y="51"/>
                </a:lnTo>
                <a:lnTo>
                  <a:pt x="217" y="41"/>
                </a:lnTo>
                <a:lnTo>
                  <a:pt x="211" y="32"/>
                </a:lnTo>
                <a:lnTo>
                  <a:pt x="211" y="32"/>
                </a:lnTo>
                <a:close/>
              </a:path>
            </a:pathLst>
          </a:custGeom>
          <a:solidFill>
            <a:srgbClr val="D52E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0"/>
          <p:cNvSpPr txBox="1"/>
          <p:nvPr/>
        </p:nvSpPr>
        <p:spPr>
          <a:xfrm>
            <a:off x="421150" y="6405323"/>
            <a:ext cx="11705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1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rPr>
              <a:t>מודדים  نقيس </a:t>
            </a:r>
            <a:endParaRPr sz="1400">
              <a:solidFill>
                <a:srgbClr val="4F4E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446" y="6365981"/>
            <a:ext cx="2220034" cy="3554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eatsmart.ort.org.il/heb/calc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E0-TBtmo0E" TargetMode="Externa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creativecommons.org/licenses/by-sa/3.0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s://creativecommons.org/licenses/by/2.0" TargetMode="External"/><Relationship Id="rId9" Type="http://schemas.openxmlformats.org/officeDocument/2006/relationships/hyperlink" Target="https://creativecommons.org/licenses/by-sa/2.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3018976" y="2029523"/>
            <a:ext cx="5783053" cy="107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x-none"/>
              <a:t>לא רוצים לישון</a:t>
            </a:r>
            <a:endParaRPr/>
          </a:p>
        </p:txBody>
      </p:sp>
      <p:sp>
        <p:nvSpPr>
          <p:cNvPr id="104" name="Google Shape;104;p1"/>
          <p:cNvSpPr txBox="1">
            <a:spLocks noGrp="1"/>
          </p:cNvSpPr>
          <p:nvPr>
            <p:ph type="subTitle" idx="1"/>
          </p:nvPr>
        </p:nvSpPr>
        <p:spPr>
          <a:xfrm>
            <a:off x="3018976" y="3018263"/>
            <a:ext cx="5780282" cy="95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x-none"/>
              <a:t>על חשיבות השינה והשפעתה על הבריאות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האם אנו ישנים מספיק?</a:t>
            </a:r>
            <a:endParaRPr/>
          </a:p>
        </p:txBody>
      </p:sp>
      <p:sp>
        <p:nvSpPr>
          <p:cNvPr id="199" name="Google Shape;199;p10"/>
          <p:cNvSpPr txBox="1"/>
          <p:nvPr/>
        </p:nvSpPr>
        <p:spPr>
          <a:xfrm>
            <a:off x="1013038" y="1417144"/>
            <a:ext cx="7767782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קיימים מדדים מומלצים שונים הקשורים לבריאות</a:t>
            </a:r>
            <a:r>
              <a:rPr lang="he-IL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הכוללים גם שעות שינה מומלצות לכל קבוצת גיל.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10"/>
          <p:cNvGrpSpPr/>
          <p:nvPr/>
        </p:nvGrpSpPr>
        <p:grpSpPr>
          <a:xfrm>
            <a:off x="907718" y="2226874"/>
            <a:ext cx="1883642" cy="1897044"/>
            <a:chOff x="988867" y="2933662"/>
            <a:chExt cx="2373170" cy="2303357"/>
          </a:xfrm>
        </p:grpSpPr>
        <p:grpSp>
          <p:nvGrpSpPr>
            <p:cNvPr id="201" name="Google Shape;201;p10"/>
            <p:cNvGrpSpPr/>
            <p:nvPr/>
          </p:nvGrpSpPr>
          <p:grpSpPr>
            <a:xfrm>
              <a:off x="988867" y="2933662"/>
              <a:ext cx="2373170" cy="2303357"/>
              <a:chOff x="628649" y="1438227"/>
              <a:chExt cx="1976581" cy="1976581"/>
            </a:xfrm>
          </p:grpSpPr>
          <p:sp>
            <p:nvSpPr>
              <p:cNvPr id="202" name="Google Shape;202;p10"/>
              <p:cNvSpPr/>
              <p:nvPr/>
            </p:nvSpPr>
            <p:spPr>
              <a:xfrm>
                <a:off x="628649" y="1438227"/>
                <a:ext cx="1976581" cy="197658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0"/>
              <p:cNvSpPr txBox="1"/>
              <p:nvPr/>
            </p:nvSpPr>
            <p:spPr>
              <a:xfrm>
                <a:off x="721011" y="1964852"/>
                <a:ext cx="1791855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 sz="1800">
                    <a:solidFill>
                      <a:srgbClr val="A5A5A5"/>
                    </a:solidFill>
                    <a:latin typeface="Arial"/>
                    <a:ea typeface="Arial"/>
                    <a:cs typeface="Arial"/>
                    <a:sym typeface="Arial"/>
                  </a:rPr>
                  <a:t>הדביקו כאן </a:t>
                </a:r>
                <a:endParaRPr/>
              </a:p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 sz="1800">
                    <a:solidFill>
                      <a:srgbClr val="A5A5A5"/>
                    </a:solidFill>
                    <a:latin typeface="Arial"/>
                    <a:ea typeface="Arial"/>
                    <a:cs typeface="Arial"/>
                    <a:sym typeface="Arial"/>
                  </a:rPr>
                  <a:t>קוד QR לשאלון שלכם</a:t>
                </a:r>
                <a:endParaRPr sz="180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04" name="Google Shape;204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1295" y="3059906"/>
              <a:ext cx="2068312" cy="20683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10"/>
          <p:cNvSpPr/>
          <p:nvPr/>
        </p:nvSpPr>
        <p:spPr>
          <a:xfrm>
            <a:off x="830922" y="4091836"/>
            <a:ext cx="33672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https://eatsmart.ort.org.il/heb/calc/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1740" y="2385636"/>
            <a:ext cx="2208450" cy="75107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7" name="Google Shape;207;p10"/>
          <p:cNvSpPr/>
          <p:nvPr/>
        </p:nvSpPr>
        <p:spPr>
          <a:xfrm>
            <a:off x="3325091" y="3136708"/>
            <a:ext cx="544509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הזינו את </a:t>
            </a:r>
            <a:r>
              <a:rPr lang="x-non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גילכם </a:t>
            </a:r>
            <a:r>
              <a:rPr lang="x-non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ואת </a:t>
            </a:r>
            <a:r>
              <a:rPr lang="x-non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מספר</a:t>
            </a:r>
            <a:r>
              <a:rPr lang="x-non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שעות השינה ליום האופייני </a:t>
            </a:r>
            <a:r>
              <a:rPr lang="x-non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לכם 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וגם מדדים אחרים אם תרצו</a:t>
            </a:r>
            <a:r>
              <a:rPr lang="he-IL" sz="1800" dirty="0">
                <a:solidFill>
                  <a:schemeClr val="dk1"/>
                </a:solidFill>
              </a:rPr>
              <a:t>). </a:t>
            </a:r>
            <a:r>
              <a:rPr lang="x-non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המחשבון יתאר לכם את מצבכם.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האם אנו ישנים מספיק? תלוי בגיל</a:t>
            </a:r>
            <a:endParaRPr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628649" y="1438227"/>
            <a:ext cx="8152171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graphicFrame>
        <p:nvGraphicFramePr>
          <p:cNvPr id="214" name="Google Shape;214;p11"/>
          <p:cNvGraphicFramePr/>
          <p:nvPr/>
        </p:nvGraphicFramePr>
        <p:xfrm>
          <a:off x="3302358" y="1388295"/>
          <a:ext cx="3181575" cy="3609725"/>
        </p:xfrm>
        <a:graphic>
          <a:graphicData uri="http://schemas.openxmlformats.org/drawingml/2006/table">
            <a:tbl>
              <a:tblPr>
                <a:noFill/>
                <a:tableStyleId>{EA1FB09A-7DBE-4EC8-AFDB-6584934C8A95}</a:tableStyleId>
              </a:tblPr>
              <a:tblGrid>
                <a:gridCol w="1486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5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90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500" b="1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שעות </a:t>
                      </a:r>
                      <a:br>
                        <a:rPr lang="x-none" sz="1500" b="1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x-none" sz="1500" b="1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שינה מומלצות</a:t>
                      </a:r>
                      <a:endParaRPr sz="1800" u="none" strike="noStrike" cap="none"/>
                    </a:p>
                  </a:txBody>
                  <a:tcPr marL="63500" marR="63500" marT="63500" marB="635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1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גיל</a:t>
                      </a:r>
                      <a:endParaRPr sz="1600" u="none" strike="noStrike" cap="none"/>
                    </a:p>
                  </a:txBody>
                  <a:tcPr marL="57600" marR="57600" marT="57600" marB="576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5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5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17-14​</a:t>
                      </a:r>
                      <a:endParaRPr sz="1800" u="none" strike="noStrike" cap="none"/>
                    </a:p>
                  </a:txBody>
                  <a:tcPr marL="63500" marR="63500" marT="63500" marB="635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3-0 חודשים​</a:t>
                      </a:r>
                      <a:endParaRPr sz="1600" u="none" strike="noStrike" cap="none"/>
                    </a:p>
                  </a:txBody>
                  <a:tcPr marL="57600" marR="57600" marT="57600" marB="576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5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15-12​</a:t>
                      </a:r>
                      <a:endParaRPr sz="1800" u="none" strike="noStrike" cap="none"/>
                    </a:p>
                  </a:txBody>
                  <a:tcPr marL="63500" marR="63500" marT="63500" marB="635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11-4 חודשים​</a:t>
                      </a:r>
                      <a:endParaRPr sz="1600" u="none" strike="noStrike" cap="none"/>
                    </a:p>
                  </a:txBody>
                  <a:tcPr marL="57600" marR="57600" marT="57600" marB="576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9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5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14-11​</a:t>
                      </a:r>
                      <a:endParaRPr sz="1800" u="none" strike="noStrike" cap="none"/>
                    </a:p>
                  </a:txBody>
                  <a:tcPr marL="63500" marR="63500" marT="63500" marB="635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2-1 שנים​</a:t>
                      </a:r>
                      <a:endParaRPr sz="1600" u="none" strike="noStrike" cap="none"/>
                    </a:p>
                  </a:txBody>
                  <a:tcPr marL="57600" marR="57600" marT="57600" marB="576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5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13-10​</a:t>
                      </a:r>
                      <a:endParaRPr sz="1800" u="none" strike="noStrike" cap="none"/>
                    </a:p>
                  </a:txBody>
                  <a:tcPr marL="63500" marR="63500" marT="63500" marB="635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5-3 שנים​</a:t>
                      </a:r>
                      <a:endParaRPr sz="1600" u="none" strike="noStrike" cap="none"/>
                    </a:p>
                  </a:txBody>
                  <a:tcPr marL="57600" marR="57600" marT="57600" marB="576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7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5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11-9 ​</a:t>
                      </a:r>
                      <a:endParaRPr sz="1800" u="none" strike="noStrike" cap="none"/>
                    </a:p>
                  </a:txBody>
                  <a:tcPr marL="63500" marR="63500" marT="63500" marB="635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13-6 שנים​</a:t>
                      </a:r>
                      <a:endParaRPr sz="1600" u="none" strike="noStrike" cap="none"/>
                    </a:p>
                  </a:txBody>
                  <a:tcPr marL="57600" marR="57600" marT="57600" marB="576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600" b="1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10-8​</a:t>
                      </a:r>
                      <a:endParaRPr sz="1800" u="none" strike="noStrike" cap="none"/>
                    </a:p>
                  </a:txBody>
                  <a:tcPr marL="63500" marR="63500" marT="63500" marB="635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500" b="1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17-14 שנים​</a:t>
                      </a:r>
                      <a:endParaRPr sz="1600" u="none" strike="noStrike" cap="none"/>
                    </a:p>
                  </a:txBody>
                  <a:tcPr marL="57600" marR="57600" marT="57600" marB="576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5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9-7​</a:t>
                      </a:r>
                      <a:endParaRPr sz="1800" u="none" strike="noStrike" cap="none"/>
                    </a:p>
                  </a:txBody>
                  <a:tcPr marL="63500" marR="63500" marT="63500" marB="635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64-18 שנים​</a:t>
                      </a:r>
                      <a:endParaRPr sz="1600" u="none" strike="noStrike" cap="none"/>
                    </a:p>
                  </a:txBody>
                  <a:tcPr marL="57600" marR="57600" marT="57600" marB="576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39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5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8-7​</a:t>
                      </a:r>
                      <a:endParaRPr sz="1800" u="none" strike="noStrike" cap="none"/>
                    </a:p>
                  </a:txBody>
                  <a:tcPr marL="63500" marR="63500" marT="63500" marB="635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0" i="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שנים ומעלה​</a:t>
                      </a:r>
                      <a:endParaRPr sz="1600" u="none" strike="noStrike" cap="none"/>
                    </a:p>
                  </a:txBody>
                  <a:tcPr marL="57600" marR="57600" marT="57600" marB="576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" name="Google Shape;215;p11"/>
          <p:cNvSpPr/>
          <p:nvPr/>
        </p:nvSpPr>
        <p:spPr>
          <a:xfrm>
            <a:off x="3122613" y="14319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x-non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x-non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2077012" y="933959"/>
            <a:ext cx="525544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המלצות איגוד השינה הלאומי של ארצות הברית, 2015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957430" y="5121269"/>
            <a:ext cx="7723991" cy="9541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הידעתם? 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חוסר שינה הוא לא רק אם מפספסים לילה של שינה</a:t>
            </a:r>
            <a:r>
              <a:rPr lang="he-IL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אלא גם </a:t>
            </a:r>
            <a:r>
              <a:rPr lang="x-none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חסך מצטבר</a:t>
            </a:r>
            <a:r>
              <a:rPr lang="he-IL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x-none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חסך קל של </a:t>
            </a:r>
            <a:r>
              <a:rPr lang="x-none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שעה או שעתיים במשך ימים אחדים</a:t>
            </a:r>
            <a:r>
              <a:rPr lang="x-none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עלול לפגוע בתפקוד בצורה דומה לאובדן שינה של לילה שלם.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מסר להמונים – חשיבות השינה המספקת</a:t>
            </a:r>
            <a:endParaRPr/>
          </a:p>
        </p:txBody>
      </p:sp>
      <p:sp>
        <p:nvSpPr>
          <p:cNvPr id="223" name="Google Shape;223;p12"/>
          <p:cNvSpPr txBox="1">
            <a:spLocks noGrp="1"/>
          </p:cNvSpPr>
          <p:nvPr>
            <p:ph type="body" idx="1"/>
          </p:nvPr>
        </p:nvSpPr>
        <p:spPr>
          <a:xfrm>
            <a:off x="2484356" y="1303291"/>
            <a:ext cx="6296464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 b="1"/>
              <a:t>הסיפור:</a:t>
            </a:r>
            <a:endParaRPr/>
          </a:p>
          <a:p>
            <a:pPr marL="0" lvl="0" indent="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/>
              <a:t>מדענים מעוניינים לשכנע בני נוער </a:t>
            </a:r>
            <a:endParaRPr/>
          </a:p>
          <a:p>
            <a:pPr marL="0" lvl="0" indent="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/>
              <a:t>לישון מספיק. </a:t>
            </a:r>
            <a:endParaRPr/>
          </a:p>
          <a:p>
            <a:pPr marL="0" lvl="0" indent="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/>
              <a:t>הם החליטו לפנות אליכם ולבקש את עזרתכם ליצור מסר ברור ומובן לבני גילכם, כדי להבהיר להם למה חשוב לישון מספיק שעות. </a:t>
            </a:r>
            <a:endParaRPr/>
          </a:p>
          <a:p>
            <a:pPr marL="0" lvl="0" indent="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/>
              <a:t> </a:t>
            </a:r>
            <a:endParaRPr/>
          </a:p>
          <a:p>
            <a:pPr marL="0" lvl="0" indent="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224" name="Google Shape;224;p12"/>
          <p:cNvSpPr/>
          <p:nvPr/>
        </p:nvSpPr>
        <p:spPr>
          <a:xfrm rot="5400000">
            <a:off x="-805833" y="2596726"/>
            <a:ext cx="316395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Clip Art by Vector Toons, CC BY-SA 4.0 &lt;https://creativecommons.org/licenses/by-sa/4.0&gt;, via Wikimedia Commons</a:t>
            </a:r>
            <a:endParaRPr/>
          </a:p>
        </p:txBody>
      </p:sp>
      <p:pic>
        <p:nvPicPr>
          <p:cNvPr id="225" name="Google Shape;225;p12" descr="undefin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636" y="1303291"/>
            <a:ext cx="3379517" cy="2423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מסר להמונים – חשיבות השינה המספקת</a:t>
            </a:r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body" idx="1"/>
          </p:nvPr>
        </p:nvSpPr>
        <p:spPr>
          <a:xfrm>
            <a:off x="628648" y="1087922"/>
            <a:ext cx="8152171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x-none" sz="2400" b="1" dirty="0"/>
              <a:t>המשימה: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x-none" sz="2400" b="1" dirty="0"/>
              <a:t>נסחו</a:t>
            </a:r>
            <a:r>
              <a:rPr lang="x-none" sz="2400" dirty="0"/>
              <a:t> </a:t>
            </a:r>
            <a:r>
              <a:rPr lang="x-none" sz="2400" b="1" dirty="0"/>
              <a:t>מסר </a:t>
            </a:r>
            <a:r>
              <a:rPr lang="x-none" sz="2400" dirty="0"/>
              <a:t>המיועד לבני גילכם: </a:t>
            </a:r>
            <a:r>
              <a:rPr lang="x-none" sz="2400" b="1" dirty="0"/>
              <a:t>נכון </a:t>
            </a:r>
            <a:r>
              <a:rPr lang="x-none" sz="2400" dirty="0"/>
              <a:t>מדעית, </a:t>
            </a:r>
            <a:r>
              <a:rPr lang="x-none" sz="2400" b="1" dirty="0"/>
              <a:t>קצר</a:t>
            </a:r>
            <a:r>
              <a:rPr lang="x-none" sz="2400" dirty="0"/>
              <a:t> ו</a:t>
            </a:r>
            <a:r>
              <a:rPr lang="x-none" sz="2400" b="1" dirty="0"/>
              <a:t>מדוייק</a:t>
            </a:r>
            <a:r>
              <a:rPr lang="x-none" sz="2400" dirty="0"/>
              <a:t>. 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x-none" sz="2400" b="1" dirty="0"/>
              <a:t>צרו תוצר </a:t>
            </a:r>
            <a:r>
              <a:rPr lang="x-none" sz="2400" dirty="0"/>
              <a:t>שמעביר את המסר באופן מושך </a:t>
            </a:r>
            <a:r>
              <a:rPr lang="he-IL" sz="2400" dirty="0"/>
              <a:t>(</a:t>
            </a:r>
            <a:r>
              <a:rPr lang="x-none" sz="2400" dirty="0"/>
              <a:t>הומור</a:t>
            </a:r>
            <a:r>
              <a:rPr lang="he-IL" sz="2400" dirty="0"/>
              <a:t>,</a:t>
            </a:r>
            <a:r>
              <a:rPr lang="x-none" sz="2400" dirty="0"/>
              <a:t> סיפור מרגש</a:t>
            </a:r>
            <a:r>
              <a:rPr lang="he-IL" sz="2400" dirty="0"/>
              <a:t>,  </a:t>
            </a:r>
            <a:r>
              <a:rPr lang="x-none" sz="2400" dirty="0"/>
              <a:t>נקודה מעניינת ומפתיעה</a:t>
            </a:r>
            <a:r>
              <a:rPr lang="he-IL" sz="2400" dirty="0"/>
              <a:t>)</a:t>
            </a:r>
            <a:r>
              <a:rPr lang="x-none" sz="2400" dirty="0"/>
              <a:t> ובפורמט קליל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x-none" sz="2400" dirty="0"/>
              <a:t>למשל: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x-none" sz="2000" dirty="0"/>
              <a:t>המדענים יודעים שברשת אפשר למצוא הרבה מאוד מידע לא אמין, ולכן הם יספקו לכם חומרי מידע אמינים, עליהם תבססו את התוצרים שלכם. </a:t>
            </a:r>
            <a:r>
              <a:rPr lang="x-none" dirty="0"/>
              <a:t> 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 dirty="0"/>
              <a:t> 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 dirty="0"/>
              <a:t/>
            </a:r>
            <a:br>
              <a:rPr lang="x-none" dirty="0"/>
            </a:br>
            <a:endParaRPr dirty="0"/>
          </a:p>
        </p:txBody>
      </p:sp>
      <p:sp>
        <p:nvSpPr>
          <p:cNvPr id="232" name="Google Shape;232;p13"/>
          <p:cNvSpPr txBox="1"/>
          <p:nvPr/>
        </p:nvSpPr>
        <p:spPr>
          <a:xfrm>
            <a:off x="5723451" y="5442421"/>
            <a:ext cx="8589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וידאו קצר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4466257" y="5442421"/>
            <a:ext cx="8589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שיר קצר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3106529" y="5400746"/>
            <a:ext cx="8589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קומיקס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7408" y="4400147"/>
            <a:ext cx="1033135" cy="103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516" y="4409286"/>
            <a:ext cx="1033135" cy="103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2275" y="4409286"/>
            <a:ext cx="1033135" cy="1033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מסר להמונים – חשיבות השינה המספקת</a:t>
            </a:r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body" idx="1"/>
          </p:nvPr>
        </p:nvSpPr>
        <p:spPr>
          <a:xfrm>
            <a:off x="628649" y="1438227"/>
            <a:ext cx="8152171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x-none" sz="2380" b="1" dirty="0"/>
              <a:t>הנושאים</a:t>
            </a:r>
            <a:r>
              <a:rPr lang="x-none" sz="2380" dirty="0"/>
              <a:t>: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r>
              <a:rPr lang="x-none" sz="2380" dirty="0"/>
              <a:t>כל קבוצה תעביר מסר באחד מהנושאים הבאים: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38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Char char="•"/>
            </a:pPr>
            <a:r>
              <a:rPr lang="x-none" sz="2380" dirty="0"/>
              <a:t>השפעת השינה על המח</a:t>
            </a:r>
            <a:r>
              <a:rPr lang="he-IL" sz="2380" dirty="0"/>
              <a:t>: </a:t>
            </a:r>
            <a:r>
              <a:rPr lang="x-none" sz="2380" dirty="0"/>
              <a:t>מצב רוח, יצירתיות וזיכרון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Char char="•"/>
            </a:pPr>
            <a:r>
              <a:rPr lang="x-none" sz="2380" dirty="0"/>
              <a:t>השפעת השינה על המח</a:t>
            </a:r>
            <a:r>
              <a:rPr lang="he-IL" sz="2380" dirty="0"/>
              <a:t>: </a:t>
            </a:r>
            <a:r>
              <a:rPr lang="x-none" sz="2380" dirty="0"/>
              <a:t>ריכוז ותאונות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Char char="•"/>
            </a:pPr>
            <a:r>
              <a:rPr lang="x-none" sz="2380" dirty="0"/>
              <a:t>השפעת השינה על המערכת החיסונית והבריאות</a:t>
            </a:r>
            <a:endParaRPr dirty="0"/>
          </a:p>
          <a:p>
            <a:pPr marL="228600" lvl="0" indent="-7747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380" dirty="0"/>
          </a:p>
          <a:p>
            <a:pPr marL="685800" lvl="1" indent="-99059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2040"/>
              <a:buNone/>
            </a:pPr>
            <a:endParaRPr sz="204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38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r>
              <a:rPr lang="x-none" sz="2380" dirty="0"/>
              <a:t/>
            </a:r>
            <a:br>
              <a:rPr lang="x-none" sz="2380" dirty="0"/>
            </a:br>
            <a:endParaRPr sz="23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מסר להמונים - חשיבות השינה המספקת</a:t>
            </a:r>
            <a:endParaRPr/>
          </a:p>
        </p:txBody>
      </p:sp>
      <p:sp>
        <p:nvSpPr>
          <p:cNvPr id="249" name="Google Shape;249;p15"/>
          <p:cNvSpPr txBox="1">
            <a:spLocks noGrp="1"/>
          </p:cNvSpPr>
          <p:nvPr>
            <p:ph type="body" idx="1"/>
          </p:nvPr>
        </p:nvSpPr>
        <p:spPr>
          <a:xfrm>
            <a:off x="590222" y="1121811"/>
            <a:ext cx="8229024" cy="460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x-none" sz="2400" b="1" dirty="0"/>
              <a:t>משימה קבוצתית, 45 דקות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x-none" sz="2400" b="1" dirty="0"/>
              <a:t>השלבים:</a:t>
            </a:r>
            <a:endParaRPr dirty="0"/>
          </a:p>
          <a:p>
            <a:pPr marL="91440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x-none" sz="2000" dirty="0"/>
              <a:t>חלקו את קטעי המידע בין הזוגות בקבוצה. </a:t>
            </a:r>
            <a:endParaRPr dirty="0"/>
          </a:p>
          <a:p>
            <a:pPr marL="91440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x-none" sz="2000" dirty="0"/>
              <a:t>הזוגות </a:t>
            </a:r>
            <a:r>
              <a:rPr lang="x-none" sz="2000" b="1" dirty="0"/>
              <a:t>יזהו</a:t>
            </a:r>
            <a:r>
              <a:rPr lang="x-none" sz="2000" dirty="0"/>
              <a:t> </a:t>
            </a:r>
            <a:r>
              <a:rPr lang="x-none" sz="2000" b="1" dirty="0"/>
              <a:t>ביחד</a:t>
            </a:r>
            <a:r>
              <a:rPr lang="x-none" sz="2000" dirty="0"/>
              <a:t> </a:t>
            </a:r>
            <a:r>
              <a:rPr lang="x-none" sz="2000" b="1" dirty="0"/>
              <a:t>נקודות רלוונטיות </a:t>
            </a:r>
            <a:r>
              <a:rPr lang="x-none" sz="2000" dirty="0"/>
              <a:t>מתוך מקורות המידע</a:t>
            </a:r>
            <a:r>
              <a:rPr lang="he-IL" sz="2000" dirty="0"/>
              <a:t>  (10 </a:t>
            </a:r>
            <a:r>
              <a:rPr lang="x-none" sz="2000" dirty="0"/>
              <a:t>דקות</a:t>
            </a:r>
            <a:r>
              <a:rPr lang="he-IL" sz="2000" dirty="0"/>
              <a:t>)</a:t>
            </a:r>
            <a:endParaRPr dirty="0"/>
          </a:p>
          <a:p>
            <a:pPr marL="91440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x-none" sz="2000" dirty="0"/>
              <a:t>הזוגות </a:t>
            </a:r>
            <a:r>
              <a:rPr lang="x-none" sz="2000" b="1" dirty="0"/>
              <a:t>יבחרו</a:t>
            </a:r>
            <a:r>
              <a:rPr lang="x-none" sz="2000" dirty="0"/>
              <a:t> מתוך הנקודות את אלו ה</a:t>
            </a:r>
            <a:r>
              <a:rPr lang="x-none" sz="2000" b="1" dirty="0"/>
              <a:t>חשובות </a:t>
            </a:r>
            <a:r>
              <a:rPr lang="x-none" sz="2000" dirty="0"/>
              <a:t>וה</a:t>
            </a:r>
            <a:r>
              <a:rPr lang="x-none" sz="2000" b="1" dirty="0"/>
              <a:t>מעניינות</a:t>
            </a:r>
            <a:r>
              <a:rPr lang="x-none" sz="2000" dirty="0"/>
              <a:t> וינמקו </a:t>
            </a:r>
            <a:r>
              <a:rPr lang="he-IL" sz="2000" dirty="0"/>
              <a:t>(5 </a:t>
            </a:r>
            <a:r>
              <a:rPr lang="x-none" sz="2000" dirty="0"/>
              <a:t>דקות</a:t>
            </a:r>
            <a:r>
              <a:rPr lang="he-IL" sz="2000" dirty="0"/>
              <a:t>)</a:t>
            </a:r>
            <a:endParaRPr dirty="0"/>
          </a:p>
          <a:p>
            <a:pPr marL="91440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x-none" sz="2000" dirty="0"/>
              <a:t>עבדו יחד בקבוצה ו</a:t>
            </a:r>
            <a:r>
              <a:rPr lang="x-none" sz="2000" b="1" dirty="0"/>
              <a:t>נסחו</a:t>
            </a:r>
            <a:r>
              <a:rPr lang="x-none" sz="2000" dirty="0"/>
              <a:t> </a:t>
            </a:r>
            <a:r>
              <a:rPr lang="x-none" sz="2000" b="1" dirty="0"/>
              <a:t>מסר הרלוונטי לנושא.</a:t>
            </a:r>
            <a:r>
              <a:rPr lang="x-none" sz="2000" dirty="0"/>
              <a:t> על המסר להיות מבוסס על הנקודות מסעיף </a:t>
            </a:r>
            <a:r>
              <a:rPr lang="x-none" sz="2000" dirty="0">
                <a:solidFill>
                  <a:srgbClr val="FF0000"/>
                </a:solidFill>
              </a:rPr>
              <a:t>3</a:t>
            </a:r>
            <a:r>
              <a:rPr lang="x-none" sz="2000" dirty="0"/>
              <a:t> </a:t>
            </a:r>
            <a:r>
              <a:rPr lang="he-IL" sz="2000" dirty="0"/>
              <a:t>  (5 </a:t>
            </a:r>
            <a:r>
              <a:rPr lang="x-none" sz="2000" dirty="0"/>
              <a:t>דקות</a:t>
            </a:r>
            <a:r>
              <a:rPr lang="he-IL" sz="2000" dirty="0"/>
              <a:t>)</a:t>
            </a:r>
            <a:endParaRPr dirty="0"/>
          </a:p>
          <a:p>
            <a:pPr marL="91440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x-none" sz="2000" b="1" dirty="0"/>
              <a:t>צרו תוצר </a:t>
            </a:r>
            <a:r>
              <a:rPr lang="x-none" sz="2000" dirty="0"/>
              <a:t>המעביר את המסר באופן מושך </a:t>
            </a:r>
            <a:r>
              <a:rPr lang="he-IL" sz="2000" dirty="0"/>
              <a:t>(25 </a:t>
            </a:r>
            <a:r>
              <a:rPr lang="x-none" sz="2000" dirty="0"/>
              <a:t>דקות</a:t>
            </a:r>
            <a:r>
              <a:rPr lang="he-IL" sz="2000" dirty="0"/>
              <a:t>)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685800" lvl="1" indent="-76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 dirty="0"/>
              <a:t/>
            </a:r>
            <a:br>
              <a:rPr lang="x-none" dirty="0"/>
            </a:br>
            <a:endParaRPr dirty="0"/>
          </a:p>
        </p:txBody>
      </p:sp>
      <p:sp>
        <p:nvSpPr>
          <p:cNvPr id="250" name="Google Shape;250;p15"/>
          <p:cNvSpPr txBox="1"/>
          <p:nvPr/>
        </p:nvSpPr>
        <p:spPr>
          <a:xfrm>
            <a:off x="5723451" y="5442421"/>
            <a:ext cx="8589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וידאו קצר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4466257" y="5442421"/>
            <a:ext cx="8589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שיר קצר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3106529" y="5400746"/>
            <a:ext cx="8589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קומיקס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7408" y="4400147"/>
            <a:ext cx="1033135" cy="103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516" y="4409286"/>
            <a:ext cx="1033135" cy="103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2275" y="4409286"/>
            <a:ext cx="1033135" cy="1033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מסר להמונים – חשיבות השינה המספקת</a:t>
            </a:r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body" idx="1"/>
          </p:nvPr>
        </p:nvSpPr>
        <p:spPr>
          <a:xfrm>
            <a:off x="628649" y="1303291"/>
            <a:ext cx="8229024" cy="460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 dirty="0"/>
              <a:t>הצגת תוצרים: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685800" lvl="1" indent="-76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 dirty="0"/>
              <a:t/>
            </a:r>
            <a:br>
              <a:rPr lang="x-none" dirty="0"/>
            </a:br>
            <a:endParaRPr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7299560" y="2118568"/>
            <a:ext cx="1231427" cy="2075081"/>
            <a:chOff x="7394810" y="2175718"/>
            <a:chExt cx="1231427" cy="2075081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8549" y="2175718"/>
              <a:ext cx="1123951" cy="1428750"/>
            </a:xfrm>
            <a:prstGeom prst="rect">
              <a:avLst/>
            </a:prstGeom>
          </p:spPr>
        </p:pic>
        <p:sp>
          <p:nvSpPr>
            <p:cNvPr id="3" name="מלבן 2"/>
            <p:cNvSpPr/>
            <p:nvPr/>
          </p:nvSpPr>
          <p:spPr>
            <a:xfrm>
              <a:off x="7394810" y="3604468"/>
              <a:ext cx="12314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lnSpc>
                  <a:spcPct val="90000"/>
                </a:lnSpc>
                <a:buSzPts val="2800"/>
              </a:pPr>
              <a:r>
                <a:rPr lang="he-IL" sz="2000" dirty="0" smtClean="0"/>
                <a:t>דקה וחצי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he-IL" sz="2000" dirty="0" smtClean="0"/>
                <a:t>לכל קבוצה</a:t>
              </a:r>
              <a:endParaRPr lang="he-IL" sz="2000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טיפים לשינה טובה</a:t>
            </a:r>
            <a:endParaRPr/>
          </a:p>
        </p:txBody>
      </p:sp>
      <p:sp>
        <p:nvSpPr>
          <p:cNvPr id="267" name="Google Shape;267;p17"/>
          <p:cNvSpPr/>
          <p:nvPr/>
        </p:nvSpPr>
        <p:spPr>
          <a:xfrm>
            <a:off x="6688783" y="3440324"/>
            <a:ext cx="2092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הימנעו</a:t>
            </a: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משימוש ב</a:t>
            </a:r>
            <a:r>
              <a:rPr lang="x-non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טבק </a:t>
            </a: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וב</a:t>
            </a:r>
            <a:r>
              <a:rPr lang="x-non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אלכוהול</a:t>
            </a: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3785710" y="3440324"/>
            <a:ext cx="223291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הימנעו</a:t>
            </a: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משתיית </a:t>
            </a:r>
            <a:r>
              <a:rPr lang="x-non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קפה</a:t>
            </a: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אחרי ארוחת הצהריים </a:t>
            </a:r>
            <a:r>
              <a:rPr lang="x-non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ומארוחת ערב כבדה מדי</a:t>
            </a: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69" name="Google Shape;269;p17"/>
          <p:cNvSpPr/>
          <p:nvPr/>
        </p:nvSpPr>
        <p:spPr>
          <a:xfrm>
            <a:off x="811500" y="3440324"/>
            <a:ext cx="240562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בצעו </a:t>
            </a:r>
            <a:r>
              <a:rPr lang="x-non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פעילות גופנית במהלך היום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אך לא בשעות שלפני השינה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</p:txBody>
      </p:sp>
      <p:pic>
        <p:nvPicPr>
          <p:cNvPr id="270" name="Google Shape;270;p17" descr="Cup of fresh made coffee served in cup Free Photo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710" y="1166072"/>
            <a:ext cx="2232913" cy="225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216" y="1166072"/>
            <a:ext cx="2251604" cy="225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 descr="Female hand holds a purple one kilogram dumbbell on yellow, copy space, top view Premium Photo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99" y="1166072"/>
            <a:ext cx="2405622" cy="2251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טיפים לשינה טובה</a:t>
            </a:r>
            <a:endParaRPr/>
          </a:p>
        </p:txBody>
      </p:sp>
      <p:sp>
        <p:nvSpPr>
          <p:cNvPr id="278" name="Google Shape;278;p18"/>
          <p:cNvSpPr/>
          <p:nvPr/>
        </p:nvSpPr>
        <p:spPr>
          <a:xfrm>
            <a:off x="6600142" y="3666471"/>
            <a:ext cx="209203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הצמדו</a:t>
            </a: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לשגרת שעות שינה </a:t>
            </a: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קבועה ככל האפשר במהלך השבוע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3779486" y="3666471"/>
            <a:ext cx="225829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הפחיתו את כמות החשיפה שלכם לאור </a:t>
            </a: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כחצי שעה לפני שאתם נכנסים למיטה.</a:t>
            </a:r>
            <a:endParaRPr/>
          </a:p>
        </p:txBody>
      </p:sp>
      <p:sp>
        <p:nvSpPr>
          <p:cNvPr id="280" name="Google Shape;280;p18"/>
          <p:cNvSpPr/>
          <p:nvPr/>
        </p:nvSpPr>
        <p:spPr>
          <a:xfrm>
            <a:off x="1125084" y="3666471"/>
            <a:ext cx="209203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הגדילו את החשיפה שלכם לאור בבוקר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כדי לכוון את השעון הביולוגי שלכם.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8" descr="Cute baby sweetly sleeping Premium Photo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3887" y="1252537"/>
            <a:ext cx="2258292" cy="216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8" descr="Lamp with light concept top view Premium Photo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6691" y="1252536"/>
            <a:ext cx="2297626" cy="216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 descr="Straw hat with sunglasses on yellow Free Photo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179" y="1252536"/>
            <a:ext cx="2344942" cy="216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>
            <a:spLocks noGrp="1"/>
          </p:cNvSpPr>
          <p:nvPr>
            <p:ph type="title"/>
          </p:nvPr>
        </p:nvSpPr>
        <p:spPr>
          <a:xfrm>
            <a:off x="707335" y="-22272"/>
            <a:ext cx="8152171" cy="1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טיפים לשינה טובה</a:t>
            </a:r>
            <a:endParaRPr/>
          </a:p>
        </p:txBody>
      </p:sp>
      <p:sp>
        <p:nvSpPr>
          <p:cNvPr id="289" name="Google Shape;289;p19"/>
          <p:cNvSpPr/>
          <p:nvPr/>
        </p:nvSpPr>
        <p:spPr>
          <a:xfrm>
            <a:off x="3629945" y="2854643"/>
            <a:ext cx="253752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כבו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את הטלפונים הסלולריים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את המחשבים וכל דבר אחר שיכול להשאיר אתכם עירניים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מומלץ שלא יהיו כלל טלויזיה ומחשב בחדר השינה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90" name="Google Shape;290;p19"/>
          <p:cNvSpPr/>
          <p:nvPr/>
        </p:nvSpPr>
        <p:spPr>
          <a:xfrm>
            <a:off x="6688783" y="2854643"/>
            <a:ext cx="209203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התאימו את התנאים בחדר לפני השינה: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דאגו שיהיה </a:t>
            </a:r>
            <a:r>
              <a:rPr lang="x-non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חשוך ומעט קריר.</a:t>
            </a:r>
            <a:endParaRPr dirty="0"/>
          </a:p>
        </p:txBody>
      </p:sp>
      <p:sp>
        <p:nvSpPr>
          <p:cNvPr id="291" name="Google Shape;291;p19"/>
          <p:cNvSpPr/>
          <p:nvPr/>
        </p:nvSpPr>
        <p:spPr>
          <a:xfrm>
            <a:off x="836005" y="2854643"/>
            <a:ext cx="245225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נסו לבצע </a:t>
            </a:r>
            <a:r>
              <a:rPr lang="x-non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מדיטציה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לפני השינה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היא מאפשרת להיכנס למצב ביניים בין עירות לשינה ולעבור בצורה חלקה יותר למצב שינה.</a:t>
            </a:r>
            <a:endParaRPr dirty="0"/>
          </a:p>
        </p:txBody>
      </p:sp>
      <p:pic>
        <p:nvPicPr>
          <p:cNvPr id="292" name="Google Shape;292;p19" descr="Pillow with sleeping Premium Photo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606" y="1046528"/>
            <a:ext cx="1945758" cy="180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 descr="View of a business hand press open symbol Premium Photo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4573" y="1056590"/>
            <a:ext cx="1945758" cy="178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 descr="Pleasant looking calm woman meditates indoor, holds hands in mudra gesture, has charming smile, closed eyes, wears orange clothes, models over purple wall. hand gesture. meditation concept Free Photo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362" y="1056590"/>
            <a:ext cx="1945758" cy="1808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9036" y="1904855"/>
            <a:ext cx="3608596" cy="202983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כולם ישנים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874" y="1904856"/>
            <a:ext cx="3608596" cy="202983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5207000" y="3983242"/>
            <a:ext cx="36963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לישון עם הדגים – הדרכים המרתקות שבהן חיות ישנות מתחת למים</a:t>
            </a: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357408" y="3983242"/>
            <a:ext cx="23118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חיות חמודות מתנמנמות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990104" y="5490742"/>
            <a:ext cx="51588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x-none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16 הרגלי שינה מוזרים בעולם החיות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body" idx="1"/>
          </p:nvPr>
        </p:nvSpPr>
        <p:spPr>
          <a:xfrm>
            <a:off x="628649" y="1438227"/>
            <a:ext cx="8152171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x-none" sz="3200"/>
              <a:t>מה משותף לכל החיות שישנות?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כולם ישנים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633714" y="4773530"/>
            <a:ext cx="13918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Sanjay ach, </a:t>
            </a:r>
            <a:r>
              <a:rPr lang="x-none" sz="800" u="sng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 3.0</a:t>
            </a:r>
            <a:r>
              <a:rPr lang="x-none" sz="8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, via Wikimedia Commons</a:t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3913733" y="4873323"/>
            <a:ext cx="264621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Peter Trimming, </a:t>
            </a:r>
            <a:r>
              <a:rPr lang="x-none" sz="800" u="sng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 2.0</a:t>
            </a:r>
            <a:r>
              <a:rPr lang="x-none" sz="8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via Wikimedia Commons</a:t>
            </a:r>
            <a:endParaRPr/>
          </a:p>
        </p:txBody>
      </p:sp>
      <p:grpSp>
        <p:nvGrpSpPr>
          <p:cNvPr id="123" name="Google Shape;123;p3"/>
          <p:cNvGrpSpPr/>
          <p:nvPr/>
        </p:nvGrpSpPr>
        <p:grpSpPr>
          <a:xfrm>
            <a:off x="774412" y="2789382"/>
            <a:ext cx="8006408" cy="1768632"/>
            <a:chOff x="774412" y="2566985"/>
            <a:chExt cx="9533584" cy="1991029"/>
          </a:xfrm>
        </p:grpSpPr>
        <p:pic>
          <p:nvPicPr>
            <p:cNvPr id="124" name="Google Shape;124;p3" descr="https://upload.wikimedia.org/wikipedia/commons/thumb/3/34/Sa-sleeping-koala.JPG/320px-Sa-sleeping-koala.JPG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412" y="2566986"/>
              <a:ext cx="1322243" cy="1983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3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7181" y="2566985"/>
              <a:ext cx="3066468" cy="1991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096655" y="2566985"/>
              <a:ext cx="2520526" cy="1983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663510" y="2566985"/>
              <a:ext cx="2644486" cy="19833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3"/>
          <p:cNvSpPr/>
          <p:nvPr/>
        </p:nvSpPr>
        <p:spPr>
          <a:xfrm>
            <a:off x="6559952" y="4873323"/>
            <a:ext cx="264621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Rimshot, </a:t>
            </a:r>
            <a:r>
              <a:rPr lang="x-none" sz="800" u="sng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 2.5 </a:t>
            </a:r>
            <a:r>
              <a:rPr lang="x-none" sz="8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, via Wikimedia Commons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1942530" y="4815705"/>
            <a:ext cx="1890561" cy="33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Darren Swim, </a:t>
            </a:r>
            <a:r>
              <a:rPr lang="x-none" sz="800" u="sng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 3.0 </a:t>
            </a:r>
            <a:r>
              <a:rPr lang="x-none" sz="8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, via Wikimedia Commons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כולם ישנים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628649" y="1438227"/>
            <a:ext cx="8284442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/>
              <a:t>אצל כל החיות שישנות:</a:t>
            </a:r>
            <a:endParaRPr/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/>
              <a:t>השרירים רפויים, והמודעות לסביבה נמוכה.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/>
              <a:t>השינה חושפת את החיות לסכנה – אבל בכל זאת כולן ישנות</a:t>
            </a:r>
            <a:endParaRPr/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x-none" sz="3200"/>
              <a:t>מה ניתן ללמוד מכך?</a:t>
            </a:r>
            <a:endParaRPr sz="3200"/>
          </a:p>
        </p:txBody>
      </p:sp>
      <p:grpSp>
        <p:nvGrpSpPr>
          <p:cNvPr id="136" name="Google Shape;136;p4"/>
          <p:cNvGrpSpPr/>
          <p:nvPr/>
        </p:nvGrpSpPr>
        <p:grpSpPr>
          <a:xfrm>
            <a:off x="767666" y="4285673"/>
            <a:ext cx="8006408" cy="1768632"/>
            <a:chOff x="774412" y="2566985"/>
            <a:chExt cx="9533584" cy="1991029"/>
          </a:xfrm>
        </p:grpSpPr>
        <p:pic>
          <p:nvPicPr>
            <p:cNvPr id="137" name="Google Shape;137;p4" descr="https://upload.wikimedia.org/wikipedia/commons/thumb/3/34/Sa-sleeping-koala.JPG/320px-Sa-sleeping-koala.JP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412" y="2566986"/>
              <a:ext cx="1322243" cy="1983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7181" y="2566985"/>
              <a:ext cx="3066468" cy="1991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96655" y="2566985"/>
              <a:ext cx="2520526" cy="1983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63510" y="2566985"/>
              <a:ext cx="2644486" cy="19833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כולם ישנים</a:t>
            </a: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628649" y="1438227"/>
            <a:ext cx="8293678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/>
              <a:t>השינה חושפת את החיות לסכנה – אבל בכל זאת כולן ישנות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x-none" sz="3200"/>
              <a:t>מה ניתן ללמוד מכך?</a:t>
            </a:r>
            <a:endParaRPr/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x-none" sz="2400"/>
              <a:t>גם חיות לא מפותחות ישנות     זאת תופעה בסיסית בעולם החי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x-none" sz="2400"/>
              <a:t>השינה חשובה ומועילה לכל בעלי החיים </a:t>
            </a:r>
            <a:endParaRPr/>
          </a:p>
          <a:p>
            <a:pPr marL="228600" lvl="0" indent="-76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147" name="Google Shape;147;p5"/>
          <p:cNvSpPr/>
          <p:nvPr/>
        </p:nvSpPr>
        <p:spPr>
          <a:xfrm>
            <a:off x="5006109" y="3694545"/>
            <a:ext cx="304800" cy="240146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השפעת השינה על בני אדם</a:t>
            </a:r>
            <a:endParaRPr dirty="0"/>
          </a:p>
        </p:txBody>
      </p:sp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495914" y="3782824"/>
            <a:ext cx="8152171" cy="139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/>
              <a:t>מחסור בשינה 	פגיעה בעירנות 	סיכון לתאונות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54" name="Google Shape;154;p6"/>
          <p:cNvSpPr/>
          <p:nvPr/>
        </p:nvSpPr>
        <p:spPr>
          <a:xfrm>
            <a:off x="6092575" y="3914778"/>
            <a:ext cx="304800" cy="240146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261630" y="3914778"/>
            <a:ext cx="304800" cy="240146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902168" y="4372248"/>
            <a:ext cx="7605132" cy="16158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הידעתם? 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שינה זעירה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x-non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בעייפות קיצונית אנשים נרדמים בלי להיות מודעים לזה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לזמנים מאד קצרים של כמה שניות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x-non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לפעמים ניתן לראות את ההירדמות הזאת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אנו קוראים לזה "לנקר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", </a:t>
            </a:r>
            <a:r>
              <a:rPr lang="x-non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ולפעמים ניתן להבחין בהירדמות הזאת רק כשעוקבים אחר פעילות המח (EEG).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28372F-EFC4-A845-B19F-DF48600E5B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2" y="953124"/>
            <a:ext cx="3957332" cy="26382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השפעת השינה על בני אדם</a:t>
            </a:r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body" idx="1"/>
          </p:nvPr>
        </p:nvSpPr>
        <p:spPr>
          <a:xfrm>
            <a:off x="6206836" y="1438227"/>
            <a:ext cx="2573984" cy="42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lang="x-none" sz="2590" b="1"/>
              <a:t>בטווח הקצר</a:t>
            </a:r>
            <a:r>
              <a:rPr lang="x-none" sz="2590"/>
              <a:t>: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3737743" y="4349340"/>
            <a:ext cx="21121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שיפור הריכוז וזמני התגובה</a:t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956930" y="4349340"/>
            <a:ext cx="222307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שיפור בהתמודדות עם מצבי לחץ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6407659" y="4349340"/>
            <a:ext cx="23437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שיפור מצב הרוח</a:t>
            </a:r>
            <a:endParaRPr/>
          </a:p>
        </p:txBody>
      </p:sp>
      <p:pic>
        <p:nvPicPr>
          <p:cNvPr id="166" name="Google Shape;166;p7" descr="Customer showing rating with happy icon on blue. customer satisfaction survey concept Premium Photo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7660" y="2114779"/>
            <a:ext cx="2343718" cy="21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 descr="Yellow light bulb over the open paper cut out head against colored background Premium Photo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369" y="2110657"/>
            <a:ext cx="2244000" cy="21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 descr="Hand squeeze yellow stress ball. Premium Photo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889" y="2110657"/>
            <a:ext cx="2226744" cy="210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השפעת השינה על בני אדם</a:t>
            </a:r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body" idx="1"/>
          </p:nvPr>
        </p:nvSpPr>
        <p:spPr>
          <a:xfrm>
            <a:off x="628649" y="1189398"/>
            <a:ext cx="8152171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 b="1"/>
              <a:t>בטווח הארוך</a:t>
            </a:r>
            <a:r>
              <a:rPr lang="x-none"/>
              <a:t>:</a:t>
            </a: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3659861" y="4039430"/>
            <a:ext cx="234314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הגנה ממחלות של מערכת כלי הדם והלב 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למשל יתר לחץ דם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ט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רשת עורקים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176" name="Google Shape;176;p8"/>
          <p:cNvSpPr/>
          <p:nvPr/>
        </p:nvSpPr>
        <p:spPr>
          <a:xfrm>
            <a:off x="761365" y="4019741"/>
            <a:ext cx="234314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הגנה ממחלות כרוניות 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למשל סוכרת סו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 2, </a:t>
            </a:r>
            <a:r>
              <a:rPr lang="x-non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דיכאון</a:t>
            </a:r>
            <a:r>
              <a:rPr lang="he-I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6558359" y="4054818"/>
            <a:ext cx="22224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חיזוק המערכת החיסונית</a:t>
            </a:r>
            <a:endParaRPr/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8358" y="1737894"/>
            <a:ext cx="2222462" cy="210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 descr="Top view world heart day concept Free Photo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01" y="1737894"/>
            <a:ext cx="2222463" cy="212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 descr="Social protection concept on blue table flat lay. hands taking care of wooden human figure. Free Photo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148" y="1737894"/>
            <a:ext cx="2176362" cy="2106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האם אנו ישנים מספיק?</a:t>
            </a: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body" idx="1"/>
          </p:nvPr>
        </p:nvSpPr>
        <p:spPr>
          <a:xfrm>
            <a:off x="628649" y="1438227"/>
            <a:ext cx="8152171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/>
              <a:t>ענו על השאלות בסקר הממוחשב</a:t>
            </a:r>
            <a:endParaRPr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grpSp>
        <p:nvGrpSpPr>
          <p:cNvPr id="187" name="Google Shape;187;p9"/>
          <p:cNvGrpSpPr/>
          <p:nvPr/>
        </p:nvGrpSpPr>
        <p:grpSpPr>
          <a:xfrm>
            <a:off x="1256721" y="1372716"/>
            <a:ext cx="2373170" cy="2303357"/>
            <a:chOff x="628649" y="1438227"/>
            <a:chExt cx="1976581" cy="1976581"/>
          </a:xfrm>
        </p:grpSpPr>
        <p:sp>
          <p:nvSpPr>
            <p:cNvPr id="188" name="Google Shape;188;p9"/>
            <p:cNvSpPr/>
            <p:nvPr/>
          </p:nvSpPr>
          <p:spPr>
            <a:xfrm>
              <a:off x="628649" y="1438227"/>
              <a:ext cx="1976581" cy="197658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"/>
            <p:cNvSpPr txBox="1"/>
            <p:nvPr/>
          </p:nvSpPr>
          <p:spPr>
            <a:xfrm>
              <a:off x="721011" y="1964852"/>
              <a:ext cx="1791855" cy="1030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 dirty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מדריך/מורה:</a:t>
              </a:r>
              <a:endParaRPr dirty="0"/>
            </a:p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 dirty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הדביקו כאן </a:t>
              </a:r>
              <a:endParaRPr dirty="0"/>
            </a:p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 dirty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קוד QR </a:t>
              </a:r>
              <a:r>
                <a:rPr lang="he-IL" sz="1800" dirty="0" smtClean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x-none" sz="1800" dirty="0" smtClean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לשאלון </a:t>
              </a:r>
              <a:r>
                <a:rPr lang="x-none" sz="1800" dirty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שלכם</a:t>
              </a:r>
              <a:endParaRPr sz="180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9"/>
          <p:cNvSpPr/>
          <p:nvPr/>
        </p:nvSpPr>
        <p:spPr>
          <a:xfrm>
            <a:off x="766617" y="5577357"/>
            <a:ext cx="7839501" cy="45599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721011" y="5646782"/>
            <a:ext cx="62206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מדריך/מורה: הדביקו כאן קישור לתוצאות השאלון שלכם</a:t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6544539" y="5652206"/>
            <a:ext cx="1832844" cy="27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תוצאות הסקר: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 descr="Small wooden dice with question mark on keyboard Premium Pho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251" y="2238153"/>
            <a:ext cx="3975100" cy="26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820</Words>
  <Application>Microsoft Office PowerPoint</Application>
  <PresentationFormat>‫הצגה על המסך (4:3)</PresentationFormat>
  <Paragraphs>152</Paragraphs>
  <Slides>19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ערכת נושא Office</vt:lpstr>
      <vt:lpstr>לא רוצים לישון</vt:lpstr>
      <vt:lpstr>כולם ישנים</vt:lpstr>
      <vt:lpstr>כולם ישנים</vt:lpstr>
      <vt:lpstr>כולם ישנים</vt:lpstr>
      <vt:lpstr>כולם ישנים</vt:lpstr>
      <vt:lpstr>השפעת השינה על בני אדם</vt:lpstr>
      <vt:lpstr>השפעת השינה על בני אדם</vt:lpstr>
      <vt:lpstr>השפעת השינה על בני אדם</vt:lpstr>
      <vt:lpstr>האם אנו ישנים מספיק?</vt:lpstr>
      <vt:lpstr>האם אנו ישנים מספיק?</vt:lpstr>
      <vt:lpstr>האם אנו ישנים מספיק? תלוי בגיל</vt:lpstr>
      <vt:lpstr>מסר להמונים – חשיבות השינה המספקת</vt:lpstr>
      <vt:lpstr>מסר להמונים – חשיבות השינה המספקת</vt:lpstr>
      <vt:lpstr>מסר להמונים – חשיבות השינה המספקת</vt:lpstr>
      <vt:lpstr>מסר להמונים - חשיבות השינה המספקת</vt:lpstr>
      <vt:lpstr>מסר להמונים – חשיבות השינה המספקת</vt:lpstr>
      <vt:lpstr>טיפים לשינה טובה</vt:lpstr>
      <vt:lpstr>טיפים לשינה טובה</vt:lpstr>
      <vt:lpstr>טיפים לשינה טובה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לא רוצים לישון</dc:title>
  <dc:creator>Hagit Matok</dc:creator>
  <cp:lastModifiedBy>Sarah Gropper</cp:lastModifiedBy>
  <cp:revision>7</cp:revision>
  <dcterms:created xsi:type="dcterms:W3CDTF">2020-03-04T15:24:44Z</dcterms:created>
  <dcterms:modified xsi:type="dcterms:W3CDTF">2021-01-30T23:46:58Z</dcterms:modified>
</cp:coreProperties>
</file>