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80" r:id="rId10"/>
    <p:sldId id="269" r:id="rId11"/>
    <p:sldId id="272" r:id="rId12"/>
    <p:sldId id="276" r:id="rId13"/>
    <p:sldId id="270" r:id="rId14"/>
    <p:sldId id="281" r:id="rId15"/>
    <p:sldId id="277" r:id="rId16"/>
    <p:sldId id="279" r:id="rId17"/>
    <p:sldId id="278" r:id="rId18"/>
    <p:sldId id="26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kdNzUXQIm+CDH9U7w4a++P3rj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6" clrIdx="0"/>
  <p:cmAuthor id="1" name="Microsoft Office User" initials="" lastIdx="6" clrIdx="1"/>
  <p:cmAuthor id="2" name="Nira Shimoni-Ayal" initials="NS" lastIdx="25" clrIdx="2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B1771"/>
    <a:srgbClr val="632195"/>
    <a:srgbClr val="69249C"/>
    <a:srgbClr val="4A166F"/>
    <a:srgbClr val="531B7E"/>
    <a:srgbClr val="68249B"/>
    <a:srgbClr val="2186C8"/>
    <a:srgbClr val="3B3B3B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1FB09A-7DBE-4EC8-AFDB-6584934C8A95}">
  <a:tblStyle styleId="{EA1FB09A-7DBE-4EC8-AFDB-6584934C8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 snapToGrid="0">
      <p:cViewPr>
        <p:scale>
          <a:sx n="50" d="100"/>
          <a:sy n="50" d="100"/>
        </p:scale>
        <p:origin x="162" y="354"/>
      </p:cViewPr>
      <p:guideLst>
        <p:guide orient="horz" pos="3702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2536C-8106-4877-90A8-A4723569ED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03163-495A-4474-8F78-38255E6643FC}">
      <dgm:prSet phldrT="[Text]"/>
      <dgm:spPr/>
      <dgm:t>
        <a:bodyPr/>
        <a:lstStyle/>
        <a:p>
          <a:r>
            <a:rPr lang="ar-JO" dirty="0"/>
            <a:t>الرّفاه الجسدي</a:t>
          </a:r>
          <a:endParaRPr lang="en-US" dirty="0"/>
        </a:p>
      </dgm:t>
    </dgm:pt>
    <dgm:pt modelId="{14073CE4-AD6C-4179-8C28-E5CFF37E8CE5}" type="parTrans" cxnId="{EFEEC3DF-3C4E-440C-AA8C-EB3227FB1C6E}">
      <dgm:prSet/>
      <dgm:spPr/>
      <dgm:t>
        <a:bodyPr/>
        <a:lstStyle/>
        <a:p>
          <a:endParaRPr lang="en-US"/>
        </a:p>
      </dgm:t>
    </dgm:pt>
    <dgm:pt modelId="{70F39343-BD5C-4BEB-9AB1-0B0D05215492}" type="sibTrans" cxnId="{EFEEC3DF-3C4E-440C-AA8C-EB3227FB1C6E}">
      <dgm:prSet/>
      <dgm:spPr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1442899C-8DF1-4D6A-91E6-2C2235B4B822}">
      <dgm:prSet phldrT="[Text]"/>
      <dgm:spPr/>
      <dgm:t>
        <a:bodyPr/>
        <a:lstStyle/>
        <a:p>
          <a:r>
            <a:rPr lang="ar-JO" dirty="0"/>
            <a:t>الرّفاه العاطفي</a:t>
          </a:r>
          <a:endParaRPr lang="en-US" dirty="0"/>
        </a:p>
      </dgm:t>
    </dgm:pt>
    <dgm:pt modelId="{4D0A47F4-8F73-4E5F-A96F-23732E8E8681}" type="parTrans" cxnId="{8C306A27-F24A-4671-8461-BC87C3E2EE4F}">
      <dgm:prSet/>
      <dgm:spPr/>
      <dgm:t>
        <a:bodyPr/>
        <a:lstStyle/>
        <a:p>
          <a:endParaRPr lang="en-US"/>
        </a:p>
      </dgm:t>
    </dgm:pt>
    <dgm:pt modelId="{228BB1B6-523C-4E38-8DEC-B6893B35104C}" type="sibTrans" cxnId="{8C306A27-F24A-4671-8461-BC87C3E2EE4F}">
      <dgm:prSet/>
      <dgm:spPr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0B008A25-ABE6-45F9-B4AC-C3A9B5650CB7}" type="pres">
      <dgm:prSet presAssocID="{3F72536C-8106-4877-90A8-A4723569ED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B98E4-0680-46D8-887E-9752E78FF32E}" type="pres">
      <dgm:prSet presAssocID="{39F03163-495A-4474-8F78-38255E6643FC}" presName="dummy" presStyleCnt="0"/>
      <dgm:spPr/>
    </dgm:pt>
    <dgm:pt modelId="{F43694E6-246C-40D2-B83B-BDFA790224F5}" type="pres">
      <dgm:prSet presAssocID="{39F03163-495A-4474-8F78-38255E6643F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72041-52C0-4BE1-95C3-9BFC1D59C4D2}" type="pres">
      <dgm:prSet presAssocID="{70F39343-BD5C-4BEB-9AB1-0B0D05215492}" presName="sibTrans" presStyleLbl="node1" presStyleIdx="0" presStyleCnt="2"/>
      <dgm:spPr/>
      <dgm:t>
        <a:bodyPr/>
        <a:lstStyle/>
        <a:p>
          <a:endParaRPr lang="en-US"/>
        </a:p>
      </dgm:t>
    </dgm:pt>
    <dgm:pt modelId="{2327386F-A996-4E39-AA61-DB89BD1CC930}" type="pres">
      <dgm:prSet presAssocID="{1442899C-8DF1-4D6A-91E6-2C2235B4B822}" presName="dummy" presStyleCnt="0"/>
      <dgm:spPr/>
    </dgm:pt>
    <dgm:pt modelId="{575C655D-8AAF-47FF-9746-DBA37A67ECB1}" type="pres">
      <dgm:prSet presAssocID="{1442899C-8DF1-4D6A-91E6-2C2235B4B822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CC6C-0A25-47A8-8050-E8BE3CE910CA}" type="pres">
      <dgm:prSet presAssocID="{228BB1B6-523C-4E38-8DEC-B6893B35104C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C306A27-F24A-4671-8461-BC87C3E2EE4F}" srcId="{3F72536C-8106-4877-90A8-A4723569EDBD}" destId="{1442899C-8DF1-4D6A-91E6-2C2235B4B822}" srcOrd="1" destOrd="0" parTransId="{4D0A47F4-8F73-4E5F-A96F-23732E8E8681}" sibTransId="{228BB1B6-523C-4E38-8DEC-B6893B35104C}"/>
    <dgm:cxn modelId="{EFEEC3DF-3C4E-440C-AA8C-EB3227FB1C6E}" srcId="{3F72536C-8106-4877-90A8-A4723569EDBD}" destId="{39F03163-495A-4474-8F78-38255E6643FC}" srcOrd="0" destOrd="0" parTransId="{14073CE4-AD6C-4179-8C28-E5CFF37E8CE5}" sibTransId="{70F39343-BD5C-4BEB-9AB1-0B0D05215492}"/>
    <dgm:cxn modelId="{2B9C9CE6-FFD6-4CEC-8C3D-938DA5C8D3FE}" type="presOf" srcId="{1442899C-8DF1-4D6A-91E6-2C2235B4B822}" destId="{575C655D-8AAF-47FF-9746-DBA37A67ECB1}" srcOrd="0" destOrd="0" presId="urn:microsoft.com/office/officeart/2005/8/layout/cycle1"/>
    <dgm:cxn modelId="{DEB586DA-B2F9-40BF-AED9-C9B4915E4797}" type="presOf" srcId="{228BB1B6-523C-4E38-8DEC-B6893B35104C}" destId="{BD47CC6C-0A25-47A8-8050-E8BE3CE910CA}" srcOrd="0" destOrd="0" presId="urn:microsoft.com/office/officeart/2005/8/layout/cycle1"/>
    <dgm:cxn modelId="{022D7D93-36D6-46AE-8C69-BD0B1542A927}" type="presOf" srcId="{3F72536C-8106-4877-90A8-A4723569EDBD}" destId="{0B008A25-ABE6-45F9-B4AC-C3A9B5650CB7}" srcOrd="0" destOrd="0" presId="urn:microsoft.com/office/officeart/2005/8/layout/cycle1"/>
    <dgm:cxn modelId="{AC4DF930-04C6-416A-9205-F824BE71DBA4}" type="presOf" srcId="{70F39343-BD5C-4BEB-9AB1-0B0D05215492}" destId="{E9272041-52C0-4BE1-95C3-9BFC1D59C4D2}" srcOrd="0" destOrd="0" presId="urn:microsoft.com/office/officeart/2005/8/layout/cycle1"/>
    <dgm:cxn modelId="{4F222A7B-8497-4348-A463-6CDD55DE022F}" type="presOf" srcId="{39F03163-495A-4474-8F78-38255E6643FC}" destId="{F43694E6-246C-40D2-B83B-BDFA790224F5}" srcOrd="0" destOrd="0" presId="urn:microsoft.com/office/officeart/2005/8/layout/cycle1"/>
    <dgm:cxn modelId="{683A0607-897A-4549-AEFE-77AE5103DDA4}" type="presParOf" srcId="{0B008A25-ABE6-45F9-B4AC-C3A9B5650CB7}" destId="{CD8B98E4-0680-46D8-887E-9752E78FF32E}" srcOrd="0" destOrd="0" presId="urn:microsoft.com/office/officeart/2005/8/layout/cycle1"/>
    <dgm:cxn modelId="{32BBED12-6D7A-41C5-914A-2960CA9A8EDF}" type="presParOf" srcId="{0B008A25-ABE6-45F9-B4AC-C3A9B5650CB7}" destId="{F43694E6-246C-40D2-B83B-BDFA790224F5}" srcOrd="1" destOrd="0" presId="urn:microsoft.com/office/officeart/2005/8/layout/cycle1"/>
    <dgm:cxn modelId="{4B7B9BB6-BBE3-4DD7-9C33-A28F26F10B65}" type="presParOf" srcId="{0B008A25-ABE6-45F9-B4AC-C3A9B5650CB7}" destId="{E9272041-52C0-4BE1-95C3-9BFC1D59C4D2}" srcOrd="2" destOrd="0" presId="urn:microsoft.com/office/officeart/2005/8/layout/cycle1"/>
    <dgm:cxn modelId="{CBEABD2B-83EE-45D1-8D64-62BA5FEEB2E9}" type="presParOf" srcId="{0B008A25-ABE6-45F9-B4AC-C3A9B5650CB7}" destId="{2327386F-A996-4E39-AA61-DB89BD1CC930}" srcOrd="3" destOrd="0" presId="urn:microsoft.com/office/officeart/2005/8/layout/cycle1"/>
    <dgm:cxn modelId="{6AFEA1CC-3993-4A5A-AB50-A5D2772A4108}" type="presParOf" srcId="{0B008A25-ABE6-45F9-B4AC-C3A9B5650CB7}" destId="{575C655D-8AAF-47FF-9746-DBA37A67ECB1}" srcOrd="4" destOrd="0" presId="urn:microsoft.com/office/officeart/2005/8/layout/cycle1"/>
    <dgm:cxn modelId="{D4EC9ED5-41C4-4C88-B71B-FEEE135CD373}" type="presParOf" srcId="{0B008A25-ABE6-45F9-B4AC-C3A9B5650CB7}" destId="{BD47CC6C-0A25-47A8-8050-E8BE3CE910C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ABB64-8C2E-4A06-8891-7086F1C29A6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F7F24B-D0FD-4A0C-8732-B2D44CAF01F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المدينة أفضل</a:t>
          </a:r>
          <a:endParaRPr lang="en-US" dirty="0">
            <a:solidFill>
              <a:schemeClr val="tx1"/>
            </a:solidFill>
          </a:endParaRPr>
        </a:p>
      </dgm:t>
    </dgm:pt>
    <dgm:pt modelId="{C4D25D85-6C3D-4ED7-B0A3-5BA2AF08C0FE}" type="parTrans" cxnId="{C01E7114-3142-4AF8-A9BA-C79831D6A16D}">
      <dgm:prSet/>
      <dgm:spPr/>
      <dgm:t>
        <a:bodyPr/>
        <a:lstStyle/>
        <a:p>
          <a:endParaRPr lang="en-US"/>
        </a:p>
      </dgm:t>
    </dgm:pt>
    <dgm:pt modelId="{400BE0FB-779E-46DF-8060-17A5B892AD7B}" type="sibTrans" cxnId="{C01E7114-3142-4AF8-A9BA-C79831D6A16D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82016D4-8257-4B66-88AE-A2FB9296C1CD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المزيد من السكان الراغبين بالسكن فيها</a:t>
          </a:r>
          <a:endParaRPr lang="en-US" dirty="0">
            <a:solidFill>
              <a:schemeClr val="tx1"/>
            </a:solidFill>
          </a:endParaRPr>
        </a:p>
      </dgm:t>
    </dgm:pt>
    <dgm:pt modelId="{3FF5D72E-6442-4E54-B4EF-7F97CF716C8A}" type="parTrans" cxnId="{2F144352-7BB8-4BCA-BA28-7BBDFC4FCF44}">
      <dgm:prSet/>
      <dgm:spPr/>
      <dgm:t>
        <a:bodyPr/>
        <a:lstStyle/>
        <a:p>
          <a:endParaRPr lang="en-US"/>
        </a:p>
      </dgm:t>
    </dgm:pt>
    <dgm:pt modelId="{3FB58B4B-BF60-4510-A82B-89EA13332C0C}" type="sibTrans" cxnId="{2F144352-7BB8-4BCA-BA28-7BBDFC4FCF44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1A726E0-6DAC-4B7A-B27B-7D7DE3F165B1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هنالك دخل أكبر من الضرائب</a:t>
          </a:r>
          <a:endParaRPr lang="en-US" dirty="0">
            <a:solidFill>
              <a:schemeClr val="tx1"/>
            </a:solidFill>
          </a:endParaRPr>
        </a:p>
      </dgm:t>
    </dgm:pt>
    <dgm:pt modelId="{95CFA04E-85D3-40EE-90F0-4FD9376D7A6C}" type="parTrans" cxnId="{6E9D9D3D-AB67-40CD-AB94-51B62F566C6E}">
      <dgm:prSet/>
      <dgm:spPr/>
      <dgm:t>
        <a:bodyPr/>
        <a:lstStyle/>
        <a:p>
          <a:endParaRPr lang="en-US"/>
        </a:p>
      </dgm:t>
    </dgm:pt>
    <dgm:pt modelId="{1C0B1ADE-92B9-4B64-B923-46FFD174C505}" type="sibTrans" cxnId="{6E9D9D3D-AB67-40CD-AB94-51B62F566C6E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6697FC9-B1C9-40AB-A6BD-5BA067A5B8FE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بالإمكان شراء المزيد من الموارد</a:t>
          </a:r>
          <a:endParaRPr lang="en-US" dirty="0">
            <a:solidFill>
              <a:schemeClr val="tx1"/>
            </a:solidFill>
          </a:endParaRPr>
        </a:p>
      </dgm:t>
    </dgm:pt>
    <dgm:pt modelId="{41A55700-677E-4E00-B10C-D65FA2C39724}" type="parTrans" cxnId="{C3098A63-4238-48B6-8376-25DC8FD2EE8B}">
      <dgm:prSet/>
      <dgm:spPr/>
      <dgm:t>
        <a:bodyPr/>
        <a:lstStyle/>
        <a:p>
          <a:endParaRPr lang="en-US"/>
        </a:p>
      </dgm:t>
    </dgm:pt>
    <dgm:pt modelId="{1368CC66-CEBA-4A7F-890A-1DC450813AF2}" type="sibTrans" cxnId="{C3098A63-4238-48B6-8376-25DC8FD2EE8B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9510BEC-829F-4056-913A-58AA4C690B8B}" type="pres">
      <dgm:prSet presAssocID="{627ABB64-8C2E-4A06-8891-7086F1C29A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57814-77B3-41B4-B8DD-274C57D32167}" type="pres">
      <dgm:prSet presAssocID="{CCF7F24B-D0FD-4A0C-8732-B2D44CAF01FC}" presName="node" presStyleLbl="node1" presStyleIdx="0" presStyleCnt="4" custRadScaleRad="73413" custRadScaleInc="3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F0F43-066B-495D-BB32-CB5BBAFB7486}" type="pres">
      <dgm:prSet presAssocID="{400BE0FB-779E-46DF-8060-17A5B892AD7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7A740C5-7C07-4671-BBA6-24EC3A36B139}" type="pres">
      <dgm:prSet presAssocID="{400BE0FB-779E-46DF-8060-17A5B892AD7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99A15F5-C88A-4F91-BF69-EEDD5A5C7012}" type="pres">
      <dgm:prSet presAssocID="{182016D4-8257-4B66-88AE-A2FB9296C1CD}" presName="node" presStyleLbl="node1" presStyleIdx="1" presStyleCnt="4" custRadScaleRad="126084" custRadScaleInc="18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72C42-FC47-4283-A685-4C911DBC3835}" type="pres">
      <dgm:prSet presAssocID="{3FB58B4B-BF60-4510-A82B-89EA13332C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907E534-1EB9-42C9-AD5D-3FFBBFB771BD}" type="pres">
      <dgm:prSet presAssocID="{3FB58B4B-BF60-4510-A82B-89EA13332C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D6D726E-3BCF-42D1-AB80-FC178699ABDB}" type="pres">
      <dgm:prSet presAssocID="{91A726E0-6DAC-4B7A-B27B-7D7DE3F165B1}" presName="node" presStyleLbl="node1" presStyleIdx="2" presStyleCnt="4" custRadScaleRad="97346" custRadScaleInc="-2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21F1F-362D-4A06-B81D-F80B264A5516}" type="pres">
      <dgm:prSet presAssocID="{1C0B1ADE-92B9-4B64-B923-46FFD174C5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0003B07-DE5E-4D6E-99EB-BE3C0A4BE5D3}" type="pres">
      <dgm:prSet presAssocID="{1C0B1ADE-92B9-4B64-B923-46FFD174C50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0D5EED6-DAC0-44A4-B9D5-D959DE8F52E9}" type="pres">
      <dgm:prSet presAssocID="{36697FC9-B1C9-40AB-A6BD-5BA067A5B8FE}" presName="node" presStyleLbl="node1" presStyleIdx="3" presStyleCnt="4" custRadScaleRad="90941" custRadScaleInc="-23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763E-FB53-418E-825C-589BF5A671C7}" type="pres">
      <dgm:prSet presAssocID="{1368CC66-CEBA-4A7F-890A-1DC450813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048BE3-CA46-4C7B-8853-746573B1C0F4}" type="pres">
      <dgm:prSet presAssocID="{1368CC66-CEBA-4A7F-890A-1DC450813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3ACF0F8-EE40-464A-A491-2BE7B05591FB}" type="presOf" srcId="{182016D4-8257-4B66-88AE-A2FB9296C1CD}" destId="{199A15F5-C88A-4F91-BF69-EEDD5A5C7012}" srcOrd="0" destOrd="0" presId="urn:microsoft.com/office/officeart/2005/8/layout/cycle2"/>
    <dgm:cxn modelId="{61330D56-6DAB-4692-8C39-65A0DE310D10}" type="presOf" srcId="{3FB58B4B-BF60-4510-A82B-89EA13332C0C}" destId="{83272C42-FC47-4283-A685-4C911DBC3835}" srcOrd="0" destOrd="0" presId="urn:microsoft.com/office/officeart/2005/8/layout/cycle2"/>
    <dgm:cxn modelId="{D2309BD6-B13D-4AA3-9683-4B301F18E8AD}" type="presOf" srcId="{400BE0FB-779E-46DF-8060-17A5B892AD7B}" destId="{47A740C5-7C07-4671-BBA6-24EC3A36B139}" srcOrd="1" destOrd="0" presId="urn:microsoft.com/office/officeart/2005/8/layout/cycle2"/>
    <dgm:cxn modelId="{6E9D9D3D-AB67-40CD-AB94-51B62F566C6E}" srcId="{627ABB64-8C2E-4A06-8891-7086F1C29A67}" destId="{91A726E0-6DAC-4B7A-B27B-7D7DE3F165B1}" srcOrd="2" destOrd="0" parTransId="{95CFA04E-85D3-40EE-90F0-4FD9376D7A6C}" sibTransId="{1C0B1ADE-92B9-4B64-B923-46FFD174C505}"/>
    <dgm:cxn modelId="{08DDD152-95E4-4681-9B22-6E9B04D5806D}" type="presOf" srcId="{400BE0FB-779E-46DF-8060-17A5B892AD7B}" destId="{B5AF0F43-066B-495D-BB32-CB5BBAFB7486}" srcOrd="0" destOrd="0" presId="urn:microsoft.com/office/officeart/2005/8/layout/cycle2"/>
    <dgm:cxn modelId="{C01E7114-3142-4AF8-A9BA-C79831D6A16D}" srcId="{627ABB64-8C2E-4A06-8891-7086F1C29A67}" destId="{CCF7F24B-D0FD-4A0C-8732-B2D44CAF01FC}" srcOrd="0" destOrd="0" parTransId="{C4D25D85-6C3D-4ED7-B0A3-5BA2AF08C0FE}" sibTransId="{400BE0FB-779E-46DF-8060-17A5B892AD7B}"/>
    <dgm:cxn modelId="{38691730-1C20-41C5-985A-915AB14C796A}" type="presOf" srcId="{91A726E0-6DAC-4B7A-B27B-7D7DE3F165B1}" destId="{ED6D726E-3BCF-42D1-AB80-FC178699ABDB}" srcOrd="0" destOrd="0" presId="urn:microsoft.com/office/officeart/2005/8/layout/cycle2"/>
    <dgm:cxn modelId="{B4CF6F24-8494-43A3-9C84-826B84BB91DF}" type="presOf" srcId="{1C0B1ADE-92B9-4B64-B923-46FFD174C505}" destId="{5F321F1F-362D-4A06-B81D-F80B264A5516}" srcOrd="0" destOrd="0" presId="urn:microsoft.com/office/officeart/2005/8/layout/cycle2"/>
    <dgm:cxn modelId="{C3098A63-4238-48B6-8376-25DC8FD2EE8B}" srcId="{627ABB64-8C2E-4A06-8891-7086F1C29A67}" destId="{36697FC9-B1C9-40AB-A6BD-5BA067A5B8FE}" srcOrd="3" destOrd="0" parTransId="{41A55700-677E-4E00-B10C-D65FA2C39724}" sibTransId="{1368CC66-CEBA-4A7F-890A-1DC450813AF2}"/>
    <dgm:cxn modelId="{1E02B60E-75FA-4C68-AE22-C305928390B9}" type="presOf" srcId="{627ABB64-8C2E-4A06-8891-7086F1C29A67}" destId="{A9510BEC-829F-4056-913A-58AA4C690B8B}" srcOrd="0" destOrd="0" presId="urn:microsoft.com/office/officeart/2005/8/layout/cycle2"/>
    <dgm:cxn modelId="{E8645FA5-8853-4B77-9237-14ACC7DF4008}" type="presOf" srcId="{1C0B1ADE-92B9-4B64-B923-46FFD174C505}" destId="{A0003B07-DE5E-4D6E-99EB-BE3C0A4BE5D3}" srcOrd="1" destOrd="0" presId="urn:microsoft.com/office/officeart/2005/8/layout/cycle2"/>
    <dgm:cxn modelId="{433359EC-B3FF-413E-8BDC-B74E5384A2F6}" type="presOf" srcId="{1368CC66-CEBA-4A7F-890A-1DC450813AF2}" destId="{C001763E-FB53-418E-825C-589BF5A671C7}" srcOrd="0" destOrd="0" presId="urn:microsoft.com/office/officeart/2005/8/layout/cycle2"/>
    <dgm:cxn modelId="{50BB8086-848C-4A6E-960D-BD65ADBCE740}" type="presOf" srcId="{1368CC66-CEBA-4A7F-890A-1DC450813AF2}" destId="{8B048BE3-CA46-4C7B-8853-746573B1C0F4}" srcOrd="1" destOrd="0" presId="urn:microsoft.com/office/officeart/2005/8/layout/cycle2"/>
    <dgm:cxn modelId="{5B6D0E87-2F2A-46E6-A19E-562AB1A920E4}" type="presOf" srcId="{CCF7F24B-D0FD-4A0C-8732-B2D44CAF01FC}" destId="{1B357814-77B3-41B4-B8DD-274C57D32167}" srcOrd="0" destOrd="0" presId="urn:microsoft.com/office/officeart/2005/8/layout/cycle2"/>
    <dgm:cxn modelId="{FFA8A005-D3EE-43C5-A594-90342A3A2DEF}" type="presOf" srcId="{36697FC9-B1C9-40AB-A6BD-5BA067A5B8FE}" destId="{90D5EED6-DAC0-44A4-B9D5-D959DE8F52E9}" srcOrd="0" destOrd="0" presId="urn:microsoft.com/office/officeart/2005/8/layout/cycle2"/>
    <dgm:cxn modelId="{2F144352-7BB8-4BCA-BA28-7BBDFC4FCF44}" srcId="{627ABB64-8C2E-4A06-8891-7086F1C29A67}" destId="{182016D4-8257-4B66-88AE-A2FB9296C1CD}" srcOrd="1" destOrd="0" parTransId="{3FF5D72E-6442-4E54-B4EF-7F97CF716C8A}" sibTransId="{3FB58B4B-BF60-4510-A82B-89EA13332C0C}"/>
    <dgm:cxn modelId="{2EE3A5AD-3F0C-45BE-B57B-4FF61C62FA9B}" type="presOf" srcId="{3FB58B4B-BF60-4510-A82B-89EA13332C0C}" destId="{5907E534-1EB9-42C9-AD5D-3FFBBFB771BD}" srcOrd="1" destOrd="0" presId="urn:microsoft.com/office/officeart/2005/8/layout/cycle2"/>
    <dgm:cxn modelId="{5C3E44C8-2C83-4B83-8BA2-042143E1C17C}" type="presParOf" srcId="{A9510BEC-829F-4056-913A-58AA4C690B8B}" destId="{1B357814-77B3-41B4-B8DD-274C57D32167}" srcOrd="0" destOrd="0" presId="urn:microsoft.com/office/officeart/2005/8/layout/cycle2"/>
    <dgm:cxn modelId="{BF7E1445-91AB-4731-AC00-E7F8C4B721D9}" type="presParOf" srcId="{A9510BEC-829F-4056-913A-58AA4C690B8B}" destId="{B5AF0F43-066B-495D-BB32-CB5BBAFB7486}" srcOrd="1" destOrd="0" presId="urn:microsoft.com/office/officeart/2005/8/layout/cycle2"/>
    <dgm:cxn modelId="{E2776992-4052-4D2F-BA15-298CBB6B5EDF}" type="presParOf" srcId="{B5AF0F43-066B-495D-BB32-CB5BBAFB7486}" destId="{47A740C5-7C07-4671-BBA6-24EC3A36B139}" srcOrd="0" destOrd="0" presId="urn:microsoft.com/office/officeart/2005/8/layout/cycle2"/>
    <dgm:cxn modelId="{A66A26B2-7D48-4163-8081-E746206DE5FE}" type="presParOf" srcId="{A9510BEC-829F-4056-913A-58AA4C690B8B}" destId="{199A15F5-C88A-4F91-BF69-EEDD5A5C7012}" srcOrd="2" destOrd="0" presId="urn:microsoft.com/office/officeart/2005/8/layout/cycle2"/>
    <dgm:cxn modelId="{0909225D-3CAC-4FDC-9203-5946AF175BAC}" type="presParOf" srcId="{A9510BEC-829F-4056-913A-58AA4C690B8B}" destId="{83272C42-FC47-4283-A685-4C911DBC3835}" srcOrd="3" destOrd="0" presId="urn:microsoft.com/office/officeart/2005/8/layout/cycle2"/>
    <dgm:cxn modelId="{335AF0B9-8444-498B-9890-29362DA095AA}" type="presParOf" srcId="{83272C42-FC47-4283-A685-4C911DBC3835}" destId="{5907E534-1EB9-42C9-AD5D-3FFBBFB771BD}" srcOrd="0" destOrd="0" presId="urn:microsoft.com/office/officeart/2005/8/layout/cycle2"/>
    <dgm:cxn modelId="{6A96EB4A-B77C-4BEA-B8EA-90EE853FE5C3}" type="presParOf" srcId="{A9510BEC-829F-4056-913A-58AA4C690B8B}" destId="{ED6D726E-3BCF-42D1-AB80-FC178699ABDB}" srcOrd="4" destOrd="0" presId="urn:microsoft.com/office/officeart/2005/8/layout/cycle2"/>
    <dgm:cxn modelId="{3C7E4C21-05CC-4053-B091-74684331B035}" type="presParOf" srcId="{A9510BEC-829F-4056-913A-58AA4C690B8B}" destId="{5F321F1F-362D-4A06-B81D-F80B264A5516}" srcOrd="5" destOrd="0" presId="urn:microsoft.com/office/officeart/2005/8/layout/cycle2"/>
    <dgm:cxn modelId="{5B06A580-B379-4B59-BBF5-3F7FA60B1104}" type="presParOf" srcId="{5F321F1F-362D-4A06-B81D-F80B264A5516}" destId="{A0003B07-DE5E-4D6E-99EB-BE3C0A4BE5D3}" srcOrd="0" destOrd="0" presId="urn:microsoft.com/office/officeart/2005/8/layout/cycle2"/>
    <dgm:cxn modelId="{EF934720-1FE0-424B-B497-C1D9B2E00A05}" type="presParOf" srcId="{A9510BEC-829F-4056-913A-58AA4C690B8B}" destId="{90D5EED6-DAC0-44A4-B9D5-D959DE8F52E9}" srcOrd="6" destOrd="0" presId="urn:microsoft.com/office/officeart/2005/8/layout/cycle2"/>
    <dgm:cxn modelId="{85188136-0315-4EB7-981A-89158EF108FF}" type="presParOf" srcId="{A9510BEC-829F-4056-913A-58AA4C690B8B}" destId="{C001763E-FB53-418E-825C-589BF5A671C7}" srcOrd="7" destOrd="0" presId="urn:microsoft.com/office/officeart/2005/8/layout/cycle2"/>
    <dgm:cxn modelId="{FEB18FD4-6535-40DE-A18A-8C7900DC7332}" type="presParOf" srcId="{C001763E-FB53-418E-825C-589BF5A671C7}" destId="{8B048BE3-CA46-4C7B-8853-746573B1C0F4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94E6-246C-40D2-B83B-BDFA790224F5}">
      <dsp:nvSpPr>
        <dsp:cNvPr id="0" name=""/>
        <dsp:cNvSpPr/>
      </dsp:nvSpPr>
      <dsp:spPr>
        <a:xfrm>
          <a:off x="3384461" y="581030"/>
          <a:ext cx="1099563" cy="109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/>
            <a:t>الرّفاه الجسدي</a:t>
          </a:r>
          <a:endParaRPr lang="en-US" sz="3200" kern="1200" dirty="0"/>
        </a:p>
      </dsp:txBody>
      <dsp:txXfrm>
        <a:off x="3384461" y="581030"/>
        <a:ext cx="1099563" cy="1099563"/>
      </dsp:txXfrm>
    </dsp:sp>
    <dsp:sp modelId="{E9272041-52C0-4BE1-95C3-9BFC1D59C4D2}">
      <dsp:nvSpPr>
        <dsp:cNvPr id="0" name=""/>
        <dsp:cNvSpPr/>
      </dsp:nvSpPr>
      <dsp:spPr>
        <a:xfrm>
          <a:off x="1903299" y="-801"/>
          <a:ext cx="2263226" cy="2263226"/>
        </a:xfrm>
        <a:prstGeom prst="circularArrow">
          <a:avLst>
            <a:gd name="adj1" fmla="val 9474"/>
            <a:gd name="adj2" fmla="val 684140"/>
            <a:gd name="adj3" fmla="val 7854747"/>
            <a:gd name="adj4" fmla="val 2261113"/>
            <a:gd name="adj5" fmla="val 11053"/>
          </a:avLst>
        </a:prstGeom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C655D-8AAF-47FF-9746-DBA37A67ECB1}">
      <dsp:nvSpPr>
        <dsp:cNvPr id="0" name=""/>
        <dsp:cNvSpPr/>
      </dsp:nvSpPr>
      <dsp:spPr>
        <a:xfrm>
          <a:off x="1585800" y="581030"/>
          <a:ext cx="1099563" cy="109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/>
            <a:t>الرّفاه العاطفي</a:t>
          </a:r>
          <a:endParaRPr lang="en-US" sz="3200" kern="1200" dirty="0"/>
        </a:p>
      </dsp:txBody>
      <dsp:txXfrm>
        <a:off x="1585800" y="581030"/>
        <a:ext cx="1099563" cy="1099563"/>
      </dsp:txXfrm>
    </dsp:sp>
    <dsp:sp modelId="{BD47CC6C-0A25-47A8-8050-E8BE3CE910CA}">
      <dsp:nvSpPr>
        <dsp:cNvPr id="0" name=""/>
        <dsp:cNvSpPr/>
      </dsp:nvSpPr>
      <dsp:spPr>
        <a:xfrm>
          <a:off x="1903299" y="-801"/>
          <a:ext cx="2263226" cy="2263226"/>
        </a:xfrm>
        <a:prstGeom prst="circularArrow">
          <a:avLst>
            <a:gd name="adj1" fmla="val 9474"/>
            <a:gd name="adj2" fmla="val 684140"/>
            <a:gd name="adj3" fmla="val 18654747"/>
            <a:gd name="adj4" fmla="val 13061113"/>
            <a:gd name="adj5" fmla="val 11053"/>
          </a:avLst>
        </a:prstGeom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7814-77B3-41B4-B8DD-274C57D32167}">
      <dsp:nvSpPr>
        <dsp:cNvPr id="0" name=""/>
        <dsp:cNvSpPr/>
      </dsp:nvSpPr>
      <dsp:spPr>
        <a:xfrm>
          <a:off x="3550142" y="403720"/>
          <a:ext cx="1300492" cy="1300492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>
              <a:solidFill>
                <a:schemeClr val="tx1"/>
              </a:solidFill>
            </a:rPr>
            <a:t>المدينة أفضل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40595" y="594173"/>
        <a:ext cx="919586" cy="919586"/>
      </dsp:txXfrm>
    </dsp:sp>
    <dsp:sp modelId="{B5AF0F43-066B-495D-BB32-CB5BBAFB7486}">
      <dsp:nvSpPr>
        <dsp:cNvPr id="0" name=""/>
        <dsp:cNvSpPr/>
      </dsp:nvSpPr>
      <dsp:spPr>
        <a:xfrm rot="2411974">
          <a:off x="4760948" y="1443922"/>
          <a:ext cx="321192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72328" y="1500608"/>
        <a:ext cx="224834" cy="263350"/>
      </dsp:txXfrm>
    </dsp:sp>
    <dsp:sp modelId="{199A15F5-C88A-4F91-BF69-EEDD5A5C7012}">
      <dsp:nvSpPr>
        <dsp:cNvPr id="0" name=""/>
        <dsp:cNvSpPr/>
      </dsp:nvSpPr>
      <dsp:spPr>
        <a:xfrm>
          <a:off x="5006340" y="1634283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>
              <a:solidFill>
                <a:schemeClr val="tx1"/>
              </a:solidFill>
            </a:rPr>
            <a:t>المزيد من السكان الراغبين بالسكن فيها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96793" y="1824736"/>
        <a:ext cx="919586" cy="919586"/>
      </dsp:txXfrm>
    </dsp:sp>
    <dsp:sp modelId="{83272C42-FC47-4283-A685-4C911DBC3835}">
      <dsp:nvSpPr>
        <dsp:cNvPr id="0" name=""/>
        <dsp:cNvSpPr/>
      </dsp:nvSpPr>
      <dsp:spPr>
        <a:xfrm rot="8629334">
          <a:off x="4801143" y="2593068"/>
          <a:ext cx="266879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873488" y="2657220"/>
        <a:ext cx="186815" cy="263350"/>
      </dsp:txXfrm>
    </dsp:sp>
    <dsp:sp modelId="{ED6D726E-3BCF-42D1-AB80-FC178699ABDB}">
      <dsp:nvSpPr>
        <dsp:cNvPr id="0" name=""/>
        <dsp:cNvSpPr/>
      </dsp:nvSpPr>
      <dsp:spPr>
        <a:xfrm>
          <a:off x="3550139" y="2699194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>
              <a:solidFill>
                <a:schemeClr val="tx1"/>
              </a:solidFill>
            </a:rPr>
            <a:t>هنالك دخل أكبر من الضرائب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40592" y="2889647"/>
        <a:ext cx="919586" cy="919586"/>
      </dsp:txXfrm>
    </dsp:sp>
    <dsp:sp modelId="{5F321F1F-362D-4A06-B81D-F80B264A5516}">
      <dsp:nvSpPr>
        <dsp:cNvPr id="0" name=""/>
        <dsp:cNvSpPr/>
      </dsp:nvSpPr>
      <dsp:spPr>
        <a:xfrm rot="12960377">
          <a:off x="3309295" y="2589371"/>
          <a:ext cx="294349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389165" y="2703110"/>
        <a:ext cx="206044" cy="263350"/>
      </dsp:txXfrm>
    </dsp:sp>
    <dsp:sp modelId="{90D5EED6-DAC0-44A4-B9D5-D959DE8F52E9}">
      <dsp:nvSpPr>
        <dsp:cNvPr id="0" name=""/>
        <dsp:cNvSpPr/>
      </dsp:nvSpPr>
      <dsp:spPr>
        <a:xfrm>
          <a:off x="2048829" y="1608177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>
              <a:solidFill>
                <a:schemeClr val="tx1"/>
              </a:solidFill>
            </a:rPr>
            <a:t>بالإمكان شراء المزيد من الموارد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39282" y="1798630"/>
        <a:ext cx="919586" cy="919586"/>
      </dsp:txXfrm>
    </dsp:sp>
    <dsp:sp modelId="{C001763E-FB53-418E-825C-589BF5A671C7}">
      <dsp:nvSpPr>
        <dsp:cNvPr id="0" name=""/>
        <dsp:cNvSpPr/>
      </dsp:nvSpPr>
      <dsp:spPr>
        <a:xfrm rot="19275660">
          <a:off x="3277000" y="1442596"/>
          <a:ext cx="330855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87918" y="1561435"/>
        <a:ext cx="231599" cy="26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34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9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سنركّز على الأمثلة لاحقاً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3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94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8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98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33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19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836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842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התמקדו</a:t>
            </a:r>
            <a:r>
              <a:rPr lang="he-IL" baseline="0" dirty="0"/>
              <a:t> ביישוב שלכם במפות השונות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26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https://www.freepik.com/free-icon/healthy-lifestyle-logo_731426.htm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34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5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fontAlgn="base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النقاط التي من الممكن طرحها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جودة الهواء، الضجيج، المواد الكيميائية، عوامل الضغط والتوتر (مثلاً: البطالة، الفقر والهجران)</a:t>
            </a: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وحلول لتحسين الحياة (المظهر الجميل، </a:t>
            </a:r>
            <a:r>
              <a:rPr lang="ar-JO" sz="18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الفن، أماكن قضاء الأوقات والمتنزّهات الملائمة للعمر)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4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46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fontAlgn="base"/>
            <a:r>
              <a:rPr lang="ar-J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عند النّقر على الإمكانيات نصل إلى صفحة اللعبة، عند الضغط على زر الـ "التشغيل" نصل إلى فيديو عن اللعبة.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9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85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2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52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39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62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739" y="-28762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882764" cy="17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2995765" y="3121862"/>
            <a:ext cx="5882764" cy="16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/>
          <p:nvPr/>
        </p:nvSpPr>
        <p:spPr>
          <a:xfrm>
            <a:off x="824822" y="5456725"/>
            <a:ext cx="1451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72" name="Google Shape;72;p27"/>
          <p:cNvSpPr/>
          <p:nvPr/>
        </p:nvSpPr>
        <p:spPr>
          <a:xfrm>
            <a:off x="-132734" y="-28762"/>
            <a:ext cx="707922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 rot="5400000">
            <a:off x="2702638" y="-635761"/>
            <a:ext cx="4004194" cy="815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2">
            <a:alphaModFix/>
          </a:blip>
          <a:srcRect l="11225" r="70036"/>
          <a:stretch/>
        </p:blipFill>
        <p:spPr>
          <a:xfrm>
            <a:off x="0" y="-29646"/>
            <a:ext cx="917110" cy="6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528739" y="-28763"/>
            <a:ext cx="8615261" cy="6215711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266337" y="6466914"/>
            <a:ext cx="220714" cy="184597"/>
          </a:xfrm>
          <a:custGeom>
            <a:avLst/>
            <a:gdLst/>
            <a:ahLst/>
            <a:cxnLst/>
            <a:rect l="l" t="t" r="r" b="b"/>
            <a:pathLst>
              <a:path w="220" h="184" extrusionOk="0">
                <a:moveTo>
                  <a:pt x="211" y="32"/>
                </a:moveTo>
                <a:lnTo>
                  <a:pt x="211" y="32"/>
                </a:lnTo>
                <a:lnTo>
                  <a:pt x="211" y="31"/>
                </a:lnTo>
                <a:lnTo>
                  <a:pt x="186" y="71"/>
                </a:lnTo>
                <a:lnTo>
                  <a:pt x="186" y="71"/>
                </a:lnTo>
                <a:lnTo>
                  <a:pt x="189" y="77"/>
                </a:lnTo>
                <a:lnTo>
                  <a:pt x="189" y="83"/>
                </a:lnTo>
                <a:lnTo>
                  <a:pt x="189" y="90"/>
                </a:lnTo>
                <a:lnTo>
                  <a:pt x="186" y="97"/>
                </a:lnTo>
                <a:lnTo>
                  <a:pt x="186" y="97"/>
                </a:lnTo>
                <a:lnTo>
                  <a:pt x="181" y="102"/>
                </a:lnTo>
                <a:lnTo>
                  <a:pt x="174" y="106"/>
                </a:lnTo>
                <a:lnTo>
                  <a:pt x="165" y="106"/>
                </a:lnTo>
                <a:lnTo>
                  <a:pt x="157" y="102"/>
                </a:lnTo>
                <a:lnTo>
                  <a:pt x="157" y="102"/>
                </a:lnTo>
                <a:lnTo>
                  <a:pt x="152" y="97"/>
                </a:lnTo>
                <a:lnTo>
                  <a:pt x="148" y="89"/>
                </a:lnTo>
                <a:lnTo>
                  <a:pt x="148" y="82"/>
                </a:lnTo>
                <a:lnTo>
                  <a:pt x="152" y="73"/>
                </a:lnTo>
                <a:lnTo>
                  <a:pt x="152" y="73"/>
                </a:lnTo>
                <a:lnTo>
                  <a:pt x="155" y="68"/>
                </a:lnTo>
                <a:lnTo>
                  <a:pt x="162" y="65"/>
                </a:lnTo>
                <a:lnTo>
                  <a:pt x="169" y="65"/>
                </a:lnTo>
                <a:lnTo>
                  <a:pt x="176" y="65"/>
                </a:lnTo>
                <a:lnTo>
                  <a:pt x="205" y="20"/>
                </a:lnTo>
                <a:lnTo>
                  <a:pt x="205" y="20"/>
                </a:lnTo>
                <a:lnTo>
                  <a:pt x="198" y="14"/>
                </a:lnTo>
                <a:lnTo>
                  <a:pt x="189" y="7"/>
                </a:lnTo>
                <a:lnTo>
                  <a:pt x="189" y="7"/>
                </a:lnTo>
                <a:lnTo>
                  <a:pt x="179" y="3"/>
                </a:lnTo>
                <a:lnTo>
                  <a:pt x="169" y="0"/>
                </a:lnTo>
                <a:lnTo>
                  <a:pt x="157" y="0"/>
                </a:lnTo>
                <a:lnTo>
                  <a:pt x="147" y="3"/>
                </a:lnTo>
                <a:lnTo>
                  <a:pt x="136" y="8"/>
                </a:lnTo>
                <a:lnTo>
                  <a:pt x="128" y="14"/>
                </a:lnTo>
                <a:lnTo>
                  <a:pt x="119" y="22"/>
                </a:lnTo>
                <a:lnTo>
                  <a:pt x="113" y="32"/>
                </a:lnTo>
                <a:lnTo>
                  <a:pt x="113" y="32"/>
                </a:lnTo>
                <a:lnTo>
                  <a:pt x="113" y="34"/>
                </a:lnTo>
                <a:lnTo>
                  <a:pt x="109" y="36"/>
                </a:lnTo>
                <a:lnTo>
                  <a:pt x="108" y="34"/>
                </a:lnTo>
                <a:lnTo>
                  <a:pt x="106" y="32"/>
                </a:lnTo>
                <a:lnTo>
                  <a:pt x="106" y="32"/>
                </a:lnTo>
                <a:lnTo>
                  <a:pt x="101" y="24"/>
                </a:lnTo>
                <a:lnTo>
                  <a:pt x="94" y="15"/>
                </a:lnTo>
                <a:lnTo>
                  <a:pt x="85" y="10"/>
                </a:lnTo>
                <a:lnTo>
                  <a:pt x="77" y="5"/>
                </a:lnTo>
                <a:lnTo>
                  <a:pt x="68" y="2"/>
                </a:lnTo>
                <a:lnTo>
                  <a:pt x="58" y="0"/>
                </a:lnTo>
                <a:lnTo>
                  <a:pt x="48" y="2"/>
                </a:lnTo>
                <a:lnTo>
                  <a:pt x="38" y="3"/>
                </a:lnTo>
                <a:lnTo>
                  <a:pt x="38" y="3"/>
                </a:lnTo>
                <a:lnTo>
                  <a:pt x="58" y="48"/>
                </a:lnTo>
                <a:lnTo>
                  <a:pt x="70" y="43"/>
                </a:lnTo>
                <a:lnTo>
                  <a:pt x="70" y="43"/>
                </a:lnTo>
                <a:lnTo>
                  <a:pt x="75" y="39"/>
                </a:lnTo>
                <a:lnTo>
                  <a:pt x="82" y="39"/>
                </a:lnTo>
                <a:lnTo>
                  <a:pt x="87" y="39"/>
                </a:lnTo>
                <a:lnTo>
                  <a:pt x="92" y="41"/>
                </a:lnTo>
                <a:lnTo>
                  <a:pt x="97" y="43"/>
                </a:lnTo>
                <a:lnTo>
                  <a:pt x="102" y="46"/>
                </a:lnTo>
                <a:lnTo>
                  <a:pt x="106" y="49"/>
                </a:lnTo>
                <a:lnTo>
                  <a:pt x="109" y="54"/>
                </a:lnTo>
                <a:lnTo>
                  <a:pt x="119" y="75"/>
                </a:lnTo>
                <a:lnTo>
                  <a:pt x="119" y="75"/>
                </a:lnTo>
                <a:lnTo>
                  <a:pt x="121" y="82"/>
                </a:lnTo>
                <a:lnTo>
                  <a:pt x="123" y="89"/>
                </a:lnTo>
                <a:lnTo>
                  <a:pt x="121" y="94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21" y="106"/>
                </a:lnTo>
                <a:lnTo>
                  <a:pt x="119" y="111"/>
                </a:lnTo>
                <a:lnTo>
                  <a:pt x="118" y="114"/>
                </a:lnTo>
                <a:lnTo>
                  <a:pt x="114" y="117"/>
                </a:lnTo>
                <a:lnTo>
                  <a:pt x="114" y="117"/>
                </a:lnTo>
                <a:lnTo>
                  <a:pt x="109" y="119"/>
                </a:lnTo>
                <a:lnTo>
                  <a:pt x="104" y="117"/>
                </a:lnTo>
                <a:lnTo>
                  <a:pt x="99" y="116"/>
                </a:lnTo>
                <a:lnTo>
                  <a:pt x="97" y="112"/>
                </a:lnTo>
                <a:lnTo>
                  <a:pt x="97" y="112"/>
                </a:lnTo>
                <a:lnTo>
                  <a:pt x="96" y="107"/>
                </a:lnTo>
                <a:lnTo>
                  <a:pt x="96" y="102"/>
                </a:lnTo>
                <a:lnTo>
                  <a:pt x="99" y="97"/>
                </a:lnTo>
                <a:lnTo>
                  <a:pt x="102" y="95"/>
                </a:lnTo>
                <a:lnTo>
                  <a:pt x="102" y="95"/>
                </a:lnTo>
                <a:lnTo>
                  <a:pt x="106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87"/>
                </a:lnTo>
                <a:lnTo>
                  <a:pt x="109" y="80"/>
                </a:lnTo>
                <a:lnTo>
                  <a:pt x="99" y="60"/>
                </a:lnTo>
                <a:lnTo>
                  <a:pt x="99" y="60"/>
                </a:lnTo>
                <a:lnTo>
                  <a:pt x="94" y="54"/>
                </a:lnTo>
                <a:lnTo>
                  <a:pt x="89" y="51"/>
                </a:lnTo>
                <a:lnTo>
                  <a:pt x="82" y="51"/>
                </a:lnTo>
                <a:lnTo>
                  <a:pt x="75" y="53"/>
                </a:lnTo>
                <a:lnTo>
                  <a:pt x="41" y="70"/>
                </a:lnTo>
                <a:lnTo>
                  <a:pt x="41" y="70"/>
                </a:lnTo>
                <a:lnTo>
                  <a:pt x="36" y="73"/>
                </a:lnTo>
                <a:lnTo>
                  <a:pt x="33" y="80"/>
                </a:lnTo>
                <a:lnTo>
                  <a:pt x="33" y="85"/>
                </a:lnTo>
                <a:lnTo>
                  <a:pt x="34" y="92"/>
                </a:lnTo>
                <a:lnTo>
                  <a:pt x="44" y="112"/>
                </a:lnTo>
                <a:lnTo>
                  <a:pt x="44" y="112"/>
                </a:lnTo>
                <a:lnTo>
                  <a:pt x="48" y="117"/>
                </a:lnTo>
                <a:lnTo>
                  <a:pt x="55" y="121"/>
                </a:lnTo>
                <a:lnTo>
                  <a:pt x="55" y="121"/>
                </a:lnTo>
                <a:lnTo>
                  <a:pt x="56" y="117"/>
                </a:lnTo>
                <a:lnTo>
                  <a:pt x="60" y="116"/>
                </a:lnTo>
                <a:lnTo>
                  <a:pt x="60" y="116"/>
                </a:lnTo>
                <a:lnTo>
                  <a:pt x="65" y="114"/>
                </a:lnTo>
                <a:lnTo>
                  <a:pt x="70" y="116"/>
                </a:lnTo>
                <a:lnTo>
                  <a:pt x="73" y="117"/>
                </a:lnTo>
                <a:lnTo>
                  <a:pt x="77" y="121"/>
                </a:lnTo>
                <a:lnTo>
                  <a:pt x="77" y="121"/>
                </a:lnTo>
                <a:lnTo>
                  <a:pt x="79" y="126"/>
                </a:lnTo>
                <a:lnTo>
                  <a:pt x="79" y="131"/>
                </a:lnTo>
                <a:lnTo>
                  <a:pt x="75" y="136"/>
                </a:lnTo>
                <a:lnTo>
                  <a:pt x="72" y="138"/>
                </a:lnTo>
                <a:lnTo>
                  <a:pt x="72" y="138"/>
                </a:lnTo>
                <a:lnTo>
                  <a:pt x="67" y="140"/>
                </a:lnTo>
                <a:lnTo>
                  <a:pt x="61" y="140"/>
                </a:lnTo>
                <a:lnTo>
                  <a:pt x="58" y="138"/>
                </a:lnTo>
                <a:lnTo>
                  <a:pt x="55" y="133"/>
                </a:lnTo>
                <a:lnTo>
                  <a:pt x="55" y="133"/>
                </a:lnTo>
                <a:lnTo>
                  <a:pt x="48" y="131"/>
                </a:lnTo>
                <a:lnTo>
                  <a:pt x="43" y="128"/>
                </a:lnTo>
                <a:lnTo>
                  <a:pt x="38" y="124"/>
                </a:lnTo>
                <a:lnTo>
                  <a:pt x="34" y="117"/>
                </a:lnTo>
                <a:lnTo>
                  <a:pt x="24" y="97"/>
                </a:lnTo>
                <a:lnTo>
                  <a:pt x="24" y="97"/>
                </a:lnTo>
                <a:lnTo>
                  <a:pt x="21" y="92"/>
                </a:lnTo>
                <a:lnTo>
                  <a:pt x="21" y="87"/>
                </a:lnTo>
                <a:lnTo>
                  <a:pt x="21" y="82"/>
                </a:lnTo>
                <a:lnTo>
                  <a:pt x="22" y="75"/>
                </a:lnTo>
                <a:lnTo>
                  <a:pt x="24" y="71"/>
                </a:lnTo>
                <a:lnTo>
                  <a:pt x="27" y="66"/>
                </a:lnTo>
                <a:lnTo>
                  <a:pt x="31" y="63"/>
                </a:lnTo>
                <a:lnTo>
                  <a:pt x="36" y="60"/>
                </a:lnTo>
                <a:lnTo>
                  <a:pt x="48" y="53"/>
                </a:lnTo>
                <a:lnTo>
                  <a:pt x="48" y="53"/>
                </a:lnTo>
                <a:lnTo>
                  <a:pt x="27" y="8"/>
                </a:lnTo>
                <a:lnTo>
                  <a:pt x="27" y="8"/>
                </a:lnTo>
                <a:lnTo>
                  <a:pt x="17" y="19"/>
                </a:lnTo>
                <a:lnTo>
                  <a:pt x="12" y="25"/>
                </a:lnTo>
                <a:lnTo>
                  <a:pt x="7" y="32"/>
                </a:lnTo>
                <a:lnTo>
                  <a:pt x="7" y="32"/>
                </a:lnTo>
                <a:lnTo>
                  <a:pt x="4" y="41"/>
                </a:lnTo>
                <a:lnTo>
                  <a:pt x="2" y="51"/>
                </a:lnTo>
                <a:lnTo>
                  <a:pt x="0" y="61"/>
                </a:lnTo>
                <a:lnTo>
                  <a:pt x="0" y="71"/>
                </a:lnTo>
                <a:lnTo>
                  <a:pt x="2" y="82"/>
                </a:lnTo>
                <a:lnTo>
                  <a:pt x="5" y="92"/>
                </a:lnTo>
                <a:lnTo>
                  <a:pt x="10" y="100"/>
                </a:lnTo>
                <a:lnTo>
                  <a:pt x="14" y="109"/>
                </a:lnTo>
                <a:lnTo>
                  <a:pt x="14" y="109"/>
                </a:lnTo>
                <a:lnTo>
                  <a:pt x="26" y="123"/>
                </a:lnTo>
                <a:lnTo>
                  <a:pt x="38" y="136"/>
                </a:lnTo>
                <a:lnTo>
                  <a:pt x="65" y="157"/>
                </a:lnTo>
                <a:lnTo>
                  <a:pt x="65" y="157"/>
                </a:lnTo>
                <a:lnTo>
                  <a:pt x="102" y="182"/>
                </a:lnTo>
                <a:lnTo>
                  <a:pt x="102" y="182"/>
                </a:lnTo>
                <a:lnTo>
                  <a:pt x="106" y="184"/>
                </a:lnTo>
                <a:lnTo>
                  <a:pt x="109" y="184"/>
                </a:lnTo>
                <a:lnTo>
                  <a:pt x="113" y="184"/>
                </a:lnTo>
                <a:lnTo>
                  <a:pt x="116" y="182"/>
                </a:lnTo>
                <a:lnTo>
                  <a:pt x="116" y="182"/>
                </a:lnTo>
                <a:lnTo>
                  <a:pt x="154" y="157"/>
                </a:lnTo>
                <a:lnTo>
                  <a:pt x="154" y="157"/>
                </a:lnTo>
                <a:lnTo>
                  <a:pt x="181" y="136"/>
                </a:lnTo>
                <a:lnTo>
                  <a:pt x="194" y="123"/>
                </a:lnTo>
                <a:lnTo>
                  <a:pt x="205" y="109"/>
                </a:lnTo>
                <a:lnTo>
                  <a:pt x="205" y="109"/>
                </a:lnTo>
                <a:lnTo>
                  <a:pt x="210" y="100"/>
                </a:lnTo>
                <a:lnTo>
                  <a:pt x="215" y="92"/>
                </a:lnTo>
                <a:lnTo>
                  <a:pt x="217" y="82"/>
                </a:lnTo>
                <a:lnTo>
                  <a:pt x="218" y="71"/>
                </a:lnTo>
                <a:lnTo>
                  <a:pt x="220" y="61"/>
                </a:lnTo>
                <a:lnTo>
                  <a:pt x="218" y="51"/>
                </a:lnTo>
                <a:lnTo>
                  <a:pt x="217" y="41"/>
                </a:lnTo>
                <a:lnTo>
                  <a:pt x="211" y="32"/>
                </a:lnTo>
                <a:lnTo>
                  <a:pt x="211" y="32"/>
                </a:lnTo>
                <a:close/>
              </a:path>
            </a:pathLst>
          </a:custGeom>
          <a:solidFill>
            <a:srgbClr val="D52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421150" y="6405323"/>
            <a:ext cx="11705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400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map.gov.il/?c=187711.94,691598.31&amp;z=5&amp;lay=SVIVA_MITKANI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hyperlink" Target="https://www.govmap.gov.il/?c=188003.21,691074.22&amp;z=6&amp;lay=SPORT&amp;bs=SPORT|185928,6928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hyperlink" Target="https://play.google.com/store/apps/details?id=com.socialquantum.acityint&amp;hl=iw&amp;gl=US" TargetMode="External"/><Relationship Id="rId7" Type="http://schemas.openxmlformats.org/officeDocument/2006/relationships/hyperlink" Target="https://www.youtube.com/watch?v=AqzMjzQ9pH4" TargetMode="External"/><Relationship Id="rId12" Type="http://schemas.openxmlformats.org/officeDocument/2006/relationships/hyperlink" Target="https://play.google.com/store/apps/details?id=com.ea.game.simcitymobile_row&amp;hl=iw&amp;gl=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hyperlink" Target="https://youtu.be/HA0VzDF5RgM" TargetMode="External"/><Relationship Id="rId5" Type="http://schemas.openxmlformats.org/officeDocument/2006/relationships/hyperlink" Target="https://www.youtube.com/watch?v=48iWCAJoSF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play.google.com/store/apps/details?id=info.flowersoft.theotown.theotown&amp;hl=iw&amp;gl=US" TargetMode="External"/><Relationship Id="rId14" Type="http://schemas.openxmlformats.org/officeDocument/2006/relationships/hyperlink" Target="https://youtu.be/iQQ3znvSfr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3018976" y="2029523"/>
            <a:ext cx="5783053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ar-JO" dirty="0"/>
              <a:t>المقاييس التي تؤثر على صحّتنا </a:t>
            </a:r>
            <a:endParaRPr dirty="0"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3021747" y="3304591"/>
            <a:ext cx="5780282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</a:pPr>
            <a:r>
              <a:rPr lang="ar-JO" dirty="0"/>
              <a:t>التعرّف على مختلف المقاييس التي تؤثر على صحّتنا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75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3744" y="3292725"/>
            <a:ext cx="214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78429" y="1064867"/>
            <a:ext cx="718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نحن نقرر: ما هي المنتجات التي بالإمكان الحصول عليها</a:t>
            </a:r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sp>
        <p:nvSpPr>
          <p:cNvPr id="12" name="Rectangle 11"/>
          <p:cNvSpPr/>
          <p:nvPr/>
        </p:nvSpPr>
        <p:spPr>
          <a:xfrm>
            <a:off x="5816706" y="2119001"/>
            <a:ext cx="1827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1600" dirty="0"/>
              <a:t>منتجات ملموسة </a:t>
            </a:r>
          </a:p>
          <a:p>
            <a:pPr algn="ctr" rtl="1"/>
            <a:r>
              <a:rPr lang="ar-JO" sz="1600" dirty="0"/>
              <a:t>مثل المتنزهات والطرقات</a:t>
            </a:r>
            <a:endParaRPr lang="he-IL" sz="1600" dirty="0"/>
          </a:p>
        </p:txBody>
      </p:sp>
      <p:sp>
        <p:nvSpPr>
          <p:cNvPr id="13" name="Rectangle 12"/>
          <p:cNvSpPr/>
          <p:nvPr/>
        </p:nvSpPr>
        <p:spPr>
          <a:xfrm>
            <a:off x="1553566" y="2119001"/>
            <a:ext cx="243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1600" dirty="0"/>
              <a:t>منتجات معنوية وتربوية</a:t>
            </a:r>
            <a:endParaRPr lang="he-IL" sz="1600" dirty="0"/>
          </a:p>
          <a:p>
            <a:pPr algn="ctr" rtl="1"/>
            <a:r>
              <a:rPr lang="ar-JO" sz="1600" dirty="0"/>
              <a:t>مثل التربية لمختلف المجالات</a:t>
            </a:r>
            <a:endParaRPr lang="he-IL" sz="1600" dirty="0"/>
          </a:p>
        </p:txBody>
      </p:sp>
      <p:sp>
        <p:nvSpPr>
          <p:cNvPr id="14" name="Rectangle 13"/>
          <p:cNvSpPr/>
          <p:nvPr/>
        </p:nvSpPr>
        <p:spPr>
          <a:xfrm>
            <a:off x="5712338" y="1580392"/>
            <a:ext cx="335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2000" dirty="0"/>
              <a:t>نجهز</a:t>
            </a:r>
            <a:r>
              <a:rPr lang="he-IL" sz="2000" dirty="0"/>
              <a:t> 12 </a:t>
            </a:r>
            <a:r>
              <a:rPr lang="ar-JO" sz="2000" dirty="0"/>
              <a:t>بطاقة للمنتجات</a:t>
            </a:r>
            <a:r>
              <a:rPr lang="he-IL" sz="2000" dirty="0"/>
              <a:t>:</a:t>
            </a:r>
          </a:p>
          <a:p>
            <a:pPr algn="ctr" rtl="1"/>
            <a:endParaRPr lang="he-IL" dirty="0"/>
          </a:p>
          <a:p>
            <a:pPr algn="ctr" rtl="1"/>
            <a:r>
              <a:rPr lang="he-IL" dirty="0"/>
              <a:t> </a:t>
            </a:r>
          </a:p>
        </p:txBody>
      </p:sp>
      <p:sp>
        <p:nvSpPr>
          <p:cNvPr id="21" name="Oval 29"/>
          <p:cNvSpPr/>
          <p:nvPr/>
        </p:nvSpPr>
        <p:spPr>
          <a:xfrm>
            <a:off x="3924299" y="3896115"/>
            <a:ext cx="170021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dirty="0">
                <a:solidFill>
                  <a:schemeClr val="tx1"/>
                </a:solidFill>
              </a:rPr>
              <a:t>تكلف نقودا</a:t>
            </a:r>
          </a:p>
        </p:txBody>
      </p:sp>
      <p:cxnSp>
        <p:nvCxnSpPr>
          <p:cNvPr id="22" name="מחבר חץ ישר 21"/>
          <p:cNvCxnSpPr>
            <a:stCxn id="21" idx="3"/>
          </p:cNvCxnSpPr>
          <p:nvPr/>
        </p:nvCxnSpPr>
        <p:spPr>
          <a:xfrm>
            <a:off x="5624512" y="4064156"/>
            <a:ext cx="1317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21" idx="1"/>
          </p:cNvCxnSpPr>
          <p:nvPr/>
        </p:nvCxnSpPr>
        <p:spPr>
          <a:xfrm flipH="1">
            <a:off x="3798394" y="4064156"/>
            <a:ext cx="1259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9"/>
          <p:cNvSpPr/>
          <p:nvPr/>
        </p:nvSpPr>
        <p:spPr>
          <a:xfrm>
            <a:off x="3914775" y="4891477"/>
            <a:ext cx="1709738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>
                <a:solidFill>
                  <a:schemeClr val="tx1"/>
                </a:solidFill>
              </a:rPr>
              <a:t>تؤثر على الصحة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8" name="מחבר חץ ישר 27"/>
          <p:cNvCxnSpPr>
            <a:stCxn id="27" idx="3"/>
          </p:cNvCxnSpPr>
          <p:nvPr/>
        </p:nvCxnSpPr>
        <p:spPr>
          <a:xfrm>
            <a:off x="5624513" y="5059518"/>
            <a:ext cx="1317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27" idx="1"/>
          </p:cNvCxnSpPr>
          <p:nvPr/>
        </p:nvCxnSpPr>
        <p:spPr>
          <a:xfrm flipH="1">
            <a:off x="3788868" y="5059518"/>
            <a:ext cx="12590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334775"/>
            <a:ext cx="3972479" cy="56205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786" t="522" r="1457" b="1010"/>
          <a:stretch/>
        </p:blipFill>
        <p:spPr>
          <a:xfrm>
            <a:off x="5801199" y="2738734"/>
            <a:ext cx="1836001" cy="30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459" y="2738734"/>
            <a:ext cx="2239270" cy="30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72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871" y="2483087"/>
            <a:ext cx="2124371" cy="2648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Oval 29"/>
          <p:cNvSpPr/>
          <p:nvPr/>
        </p:nvSpPr>
        <p:spPr>
          <a:xfrm>
            <a:off x="754021" y="3325463"/>
            <a:ext cx="3171763" cy="939244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9"/>
          <p:cNvSpPr/>
          <p:nvPr/>
        </p:nvSpPr>
        <p:spPr>
          <a:xfrm>
            <a:off x="1671312" y="2635112"/>
            <a:ext cx="2264762" cy="454274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4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1712" y="2221477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6729" y="1184346"/>
            <a:ext cx="826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اختاروا من القائمة </a:t>
            </a:r>
            <a:r>
              <a:rPr lang="he-IL" sz="2400" dirty="0"/>
              <a:t>12 </a:t>
            </a:r>
            <a:r>
              <a:rPr lang="ar-JO" sz="2400" dirty="0"/>
              <a:t>منتجاً هاما/ مثيرة من الناحية الصحية</a:t>
            </a:r>
            <a:endParaRPr lang="he-IL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8413" y="275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lowchart: Card 8"/>
          <p:cNvSpPr/>
          <p:nvPr/>
        </p:nvSpPr>
        <p:spPr>
          <a:xfrm>
            <a:off x="1638649" y="2558110"/>
            <a:ext cx="2297424" cy="458629"/>
          </a:xfrm>
          <a:prstGeom prst="flowChartPunchedCard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1800" dirty="0">
                <a:solidFill>
                  <a:schemeClr val="tx1"/>
                </a:solidFill>
              </a:rPr>
              <a:t>اختاروا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ar-JO" sz="1800" b="1" dirty="0">
                <a:solidFill>
                  <a:schemeClr val="tx1"/>
                </a:solidFill>
              </a:rPr>
              <a:t>أيقونة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dirty="0">
                <a:solidFill>
                  <a:schemeClr val="tx1"/>
                </a:solidFill>
              </a:rPr>
              <a:t>(</a:t>
            </a:r>
            <a:r>
              <a:rPr lang="ar-JO" sz="1800" dirty="0">
                <a:solidFill>
                  <a:schemeClr val="tx1"/>
                </a:solidFill>
              </a:rPr>
              <a:t>أو ارسموها</a:t>
            </a:r>
            <a:r>
              <a:rPr lang="he-IL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3154" y="3329296"/>
            <a:ext cx="312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800" dirty="0">
                <a:solidFill>
                  <a:schemeClr val="tx1"/>
                </a:solidFill>
              </a:rPr>
              <a:t>قرروا ما هو</a:t>
            </a:r>
            <a:r>
              <a:rPr lang="he-IL" sz="1800" dirty="0">
                <a:solidFill>
                  <a:schemeClr val="tx1"/>
                </a:solidFill>
              </a:rPr>
              <a:t> </a:t>
            </a:r>
            <a:r>
              <a:rPr lang="ar-JO" sz="1800" b="1" dirty="0">
                <a:solidFill>
                  <a:schemeClr val="tx1"/>
                </a:solidFill>
              </a:rPr>
              <a:t>السعر</a:t>
            </a:r>
            <a:r>
              <a:rPr lang="he-IL" sz="1800" b="1" dirty="0">
                <a:solidFill>
                  <a:schemeClr val="tx1"/>
                </a:solidFill>
              </a:rPr>
              <a:t>:</a:t>
            </a:r>
            <a:r>
              <a:rPr lang="he-IL" sz="1800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  <a:cs typeface="+mn-cs"/>
              </a:rPr>
              <a:t>1 – 1000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sz="1800" dirty="0">
                <a:solidFill>
                  <a:schemeClr val="tx1"/>
                </a:solidFill>
              </a:rPr>
              <a:t>(</a:t>
            </a:r>
            <a:r>
              <a:rPr lang="ar-JO" sz="1800" dirty="0">
                <a:solidFill>
                  <a:schemeClr val="tx1"/>
                </a:solidFill>
              </a:rPr>
              <a:t>قدّروا سعر المكوّنات، العمل وما شابه</a:t>
            </a:r>
            <a:r>
              <a:rPr lang="he-IL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78014" y="190214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1800" b="1" dirty="0"/>
              <a:t>جهّزوا بطاقة لكل منتج:</a:t>
            </a:r>
            <a:endParaRPr lang="he-IL" sz="1800" dirty="0"/>
          </a:p>
        </p:txBody>
      </p:sp>
      <p:cxnSp>
        <p:nvCxnSpPr>
          <p:cNvPr id="111" name="מחבר חץ ישר 110"/>
          <p:cNvCxnSpPr/>
          <p:nvPr/>
        </p:nvCxnSpPr>
        <p:spPr>
          <a:xfrm flipV="1">
            <a:off x="3926922" y="3790678"/>
            <a:ext cx="55496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2"/>
          <p:cNvSpPr/>
          <p:nvPr/>
        </p:nvSpPr>
        <p:spPr>
          <a:xfrm>
            <a:off x="5849655" y="5840202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1800" dirty="0"/>
              <a:t>اكتبوا </a:t>
            </a:r>
            <a:r>
              <a:rPr lang="ar-JO" sz="1800" b="1" dirty="0"/>
              <a:t>تعليلكم</a:t>
            </a:r>
            <a:r>
              <a:rPr lang="he-IL" sz="1800" b="1" dirty="0"/>
              <a:t> </a:t>
            </a:r>
            <a:r>
              <a:rPr lang="ar-JO" sz="1800" dirty="0"/>
              <a:t>في بطاقة التعليل</a:t>
            </a:r>
            <a:endParaRPr lang="he-IL" sz="1800" b="1" dirty="0"/>
          </a:p>
        </p:txBody>
      </p:sp>
      <p:cxnSp>
        <p:nvCxnSpPr>
          <p:cNvPr id="18" name="מחבר חץ ישר 17"/>
          <p:cNvCxnSpPr/>
          <p:nvPr/>
        </p:nvCxnSpPr>
        <p:spPr>
          <a:xfrm flipV="1">
            <a:off x="3935067" y="2862248"/>
            <a:ext cx="55496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קבוצה 113"/>
          <p:cNvGrpSpPr/>
          <p:nvPr/>
        </p:nvGrpSpPr>
        <p:grpSpPr>
          <a:xfrm>
            <a:off x="6188132" y="2285804"/>
            <a:ext cx="2517201" cy="2522770"/>
            <a:chOff x="6188132" y="2285804"/>
            <a:chExt cx="2517201" cy="252277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139" y="2285804"/>
              <a:ext cx="1362194" cy="2522770"/>
            </a:xfrm>
            <a:prstGeom prst="rect">
              <a:avLst/>
            </a:prstGeom>
          </p:spPr>
        </p:pic>
        <p:grpSp>
          <p:nvGrpSpPr>
            <p:cNvPr id="71" name="קבוצה 70"/>
            <p:cNvGrpSpPr/>
            <p:nvPr/>
          </p:nvGrpSpPr>
          <p:grpSpPr>
            <a:xfrm>
              <a:off x="6188132" y="2590494"/>
              <a:ext cx="2446323" cy="1793694"/>
              <a:chOff x="6188132" y="2590494"/>
              <a:chExt cx="2446323" cy="1793694"/>
            </a:xfrm>
          </p:grpSpPr>
          <p:sp>
            <p:nvSpPr>
              <p:cNvPr id="72" name="Oval 10"/>
              <p:cNvSpPr/>
              <p:nvPr/>
            </p:nvSpPr>
            <p:spPr>
              <a:xfrm>
                <a:off x="7757575" y="3034131"/>
                <a:ext cx="868113" cy="64800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9"/>
              <p:cNvSpPr/>
              <p:nvPr/>
            </p:nvSpPr>
            <p:spPr>
              <a:xfrm>
                <a:off x="8044091" y="2590494"/>
                <a:ext cx="581596" cy="64509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20"/>
              <p:cNvSpPr/>
              <p:nvPr/>
            </p:nvSpPr>
            <p:spPr>
              <a:xfrm>
                <a:off x="7697754" y="3381724"/>
                <a:ext cx="936701" cy="63512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21"/>
              <p:cNvSpPr/>
              <p:nvPr/>
            </p:nvSpPr>
            <p:spPr>
              <a:xfrm>
                <a:off x="7731125" y="3871937"/>
                <a:ext cx="894561" cy="76894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23"/>
              <p:cNvSpPr/>
              <p:nvPr/>
            </p:nvSpPr>
            <p:spPr>
              <a:xfrm>
                <a:off x="8037773" y="2863844"/>
                <a:ext cx="587915" cy="53359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24"/>
              <p:cNvSpPr/>
              <p:nvPr/>
            </p:nvSpPr>
            <p:spPr>
              <a:xfrm>
                <a:off x="8024236" y="2690964"/>
                <a:ext cx="601453" cy="64800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25"/>
              <p:cNvSpPr/>
              <p:nvPr/>
            </p:nvSpPr>
            <p:spPr>
              <a:xfrm>
                <a:off x="7987997" y="3550367"/>
                <a:ext cx="637689" cy="63547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26"/>
              <p:cNvSpPr/>
              <p:nvPr/>
            </p:nvSpPr>
            <p:spPr>
              <a:xfrm>
                <a:off x="7876338" y="4319388"/>
                <a:ext cx="741883" cy="64800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28"/>
              <p:cNvSpPr/>
              <p:nvPr/>
            </p:nvSpPr>
            <p:spPr>
              <a:xfrm>
                <a:off x="7791450" y="4055561"/>
                <a:ext cx="834236" cy="74998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מחבר מרפקי 83"/>
              <p:cNvCxnSpPr>
                <a:stCxn id="74" idx="1"/>
              </p:cNvCxnSpPr>
              <p:nvPr/>
            </p:nvCxnSpPr>
            <p:spPr>
              <a:xfrm rot="10800000" flipV="1">
                <a:off x="6207593" y="2622749"/>
                <a:ext cx="1836498" cy="286348"/>
              </a:xfrm>
              <a:prstGeom prst="bentConnector3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מחבר מרפקי 84"/>
              <p:cNvCxnSpPr/>
              <p:nvPr/>
            </p:nvCxnSpPr>
            <p:spPr>
              <a:xfrm rot="10800000" flipV="1">
                <a:off x="6206926" y="2735172"/>
                <a:ext cx="1812052" cy="167054"/>
              </a:xfrm>
              <a:prstGeom prst="bentConnector3">
                <a:avLst>
                  <a:gd name="adj1" fmla="val 49124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מחבר מרפקי 85"/>
              <p:cNvCxnSpPr>
                <a:stCxn id="78" idx="1"/>
              </p:cNvCxnSpPr>
              <p:nvPr/>
            </p:nvCxnSpPr>
            <p:spPr>
              <a:xfrm rot="10800000" flipV="1">
                <a:off x="6206929" y="2890524"/>
                <a:ext cx="1830845" cy="10442"/>
              </a:xfrm>
              <a:prstGeom prst="bentConnector3">
                <a:avLst>
                  <a:gd name="adj1" fmla="val 49479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מחבר מרפקי 86"/>
              <p:cNvCxnSpPr>
                <a:stCxn id="72" idx="1"/>
              </p:cNvCxnSpPr>
              <p:nvPr/>
            </p:nvCxnSpPr>
            <p:spPr>
              <a:xfrm rot="10800000">
                <a:off x="6206927" y="2903277"/>
                <a:ext cx="1550649" cy="16325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מחבר מרפקי 88"/>
              <p:cNvCxnSpPr/>
              <p:nvPr/>
            </p:nvCxnSpPr>
            <p:spPr>
              <a:xfrm rot="10800000">
                <a:off x="6203752" y="2905569"/>
                <a:ext cx="1494004" cy="507600"/>
              </a:xfrm>
              <a:prstGeom prst="bentConnector3">
                <a:avLst>
                  <a:gd name="adj1" fmla="val 47450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מחבר מרפקי 89"/>
              <p:cNvCxnSpPr>
                <a:stCxn id="80" idx="1"/>
              </p:cNvCxnSpPr>
              <p:nvPr/>
            </p:nvCxnSpPr>
            <p:spPr>
              <a:xfrm rot="10800000">
                <a:off x="6211897" y="2907397"/>
                <a:ext cx="1776100" cy="674745"/>
              </a:xfrm>
              <a:prstGeom prst="bentConnector3">
                <a:avLst>
                  <a:gd name="adj1" fmla="val 56435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מחבר מרפקי 90"/>
              <p:cNvCxnSpPr/>
              <p:nvPr/>
            </p:nvCxnSpPr>
            <p:spPr>
              <a:xfrm rot="10800000">
                <a:off x="6214748" y="2912936"/>
                <a:ext cx="1525903" cy="99744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מחבר מרפקי 91"/>
              <p:cNvCxnSpPr/>
              <p:nvPr/>
            </p:nvCxnSpPr>
            <p:spPr>
              <a:xfrm rot="10800000">
                <a:off x="6205218" y="2914928"/>
                <a:ext cx="1586232" cy="11654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מחבר מרפקי 93"/>
              <p:cNvCxnSpPr>
                <a:stCxn id="81" idx="1"/>
              </p:cNvCxnSpPr>
              <p:nvPr/>
            </p:nvCxnSpPr>
            <p:spPr>
              <a:xfrm rot="10800000">
                <a:off x="6188132" y="2902226"/>
                <a:ext cx="1688207" cy="1449562"/>
              </a:xfrm>
              <a:prstGeom prst="bentConnector3">
                <a:avLst>
                  <a:gd name="adj1" fmla="val 52633"/>
                </a:avLst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5" name="תמונה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334775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59" y="2181353"/>
            <a:ext cx="2124371" cy="2648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9"/>
          <p:cNvSpPr/>
          <p:nvPr/>
        </p:nvSpPr>
        <p:spPr>
          <a:xfrm flipH="1">
            <a:off x="1047750" y="3627392"/>
            <a:ext cx="2300782" cy="231571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9"/>
          <p:cNvSpPr/>
          <p:nvPr/>
        </p:nvSpPr>
        <p:spPr>
          <a:xfrm flipH="1">
            <a:off x="5687939" y="3627392"/>
            <a:ext cx="2987748" cy="144752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8532" y="2780704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6729" y="1119433"/>
            <a:ext cx="826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اختاروا من القائمة </a:t>
            </a:r>
            <a:r>
              <a:rPr lang="he-IL" sz="2400" dirty="0"/>
              <a:t>12 </a:t>
            </a:r>
            <a:r>
              <a:rPr lang="ar-JO" sz="2400" dirty="0"/>
              <a:t>منتجاً – </a:t>
            </a:r>
          </a:p>
          <a:p>
            <a:pPr algn="r" rtl="1"/>
            <a:r>
              <a:rPr lang="ar-JO" sz="2400" dirty="0"/>
              <a:t>		هاما/ مثيرة من الناحية الصحية</a:t>
            </a:r>
            <a:endParaRPr lang="he-IL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8413" y="275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6058" y="3617513"/>
            <a:ext cx="293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800" dirty="0"/>
              <a:t>قرروا ما هو </a:t>
            </a:r>
            <a:r>
              <a:rPr lang="ar-JO" sz="1800" b="1" dirty="0"/>
              <a:t>معيار الصحة </a:t>
            </a:r>
            <a:r>
              <a:rPr lang="he-IL" sz="1800" dirty="0"/>
              <a:t>(</a:t>
            </a:r>
            <a:r>
              <a:rPr lang="ar-JO" sz="1800" dirty="0"/>
              <a:t>قد يتغير بحسب الظروف المختلفة</a:t>
            </a:r>
            <a:r>
              <a:rPr lang="he-IL" sz="1800" dirty="0"/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7247" y="4448337"/>
            <a:ext cx="2788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800" dirty="0"/>
              <a:t>قرروا إن كانت هنالك</a:t>
            </a:r>
            <a:r>
              <a:rPr lang="he-IL" sz="1800" dirty="0"/>
              <a:t> </a:t>
            </a:r>
            <a:r>
              <a:rPr lang="ar-JO" sz="1800" b="1" dirty="0"/>
              <a:t>قيود</a:t>
            </a:r>
            <a:r>
              <a:rPr lang="he-IL" sz="1800" dirty="0"/>
              <a:t> </a:t>
            </a:r>
            <a:r>
              <a:rPr lang="ar-JO" sz="1800" dirty="0"/>
              <a:t>أو</a:t>
            </a:r>
            <a:r>
              <a:rPr lang="he-IL" sz="1800" dirty="0"/>
              <a:t> </a:t>
            </a:r>
            <a:r>
              <a:rPr lang="ar-JO" sz="1800" b="1" dirty="0"/>
              <a:t>ارتباط</a:t>
            </a:r>
            <a:r>
              <a:rPr lang="he-IL" sz="1800" dirty="0"/>
              <a:t> </a:t>
            </a:r>
            <a:r>
              <a:rPr lang="ar-JO" sz="1800" dirty="0"/>
              <a:t>للمنتج بمنتجات أخرى</a:t>
            </a:r>
            <a:endParaRPr lang="he-IL" sz="1800" dirty="0"/>
          </a:p>
        </p:txBody>
      </p:sp>
      <p:sp>
        <p:nvSpPr>
          <p:cNvPr id="13" name="Rectangle 12"/>
          <p:cNvSpPr/>
          <p:nvPr/>
        </p:nvSpPr>
        <p:spPr>
          <a:xfrm>
            <a:off x="6395614" y="5573778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1800" dirty="0"/>
              <a:t>اكتبوا </a:t>
            </a:r>
            <a:r>
              <a:rPr lang="ar-JO" sz="1800" b="1" dirty="0"/>
              <a:t>تعليلكم</a:t>
            </a:r>
            <a:r>
              <a:rPr lang="he-IL" sz="1800" b="1" dirty="0"/>
              <a:t> </a:t>
            </a:r>
            <a:r>
              <a:rPr lang="ar-JO" sz="1800" dirty="0"/>
              <a:t>في بطاقة التعليل</a:t>
            </a:r>
            <a:endParaRPr lang="he-IL" sz="1800" b="1" dirty="0"/>
          </a:p>
        </p:txBody>
      </p:sp>
      <p:sp>
        <p:nvSpPr>
          <p:cNvPr id="28" name="Rectangle 27"/>
          <p:cNvSpPr/>
          <p:nvPr/>
        </p:nvSpPr>
        <p:spPr>
          <a:xfrm>
            <a:off x="6849264" y="2004419"/>
            <a:ext cx="1927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1800" b="1" dirty="0"/>
              <a:t>جهّزوا بطاقة لكل منتج: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3630" y="3666212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1200" dirty="0">
                <a:solidFill>
                  <a:schemeClr val="tx1"/>
                </a:solidFill>
              </a:rPr>
              <a:t>معيار الصحة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764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cxnSp>
        <p:nvCxnSpPr>
          <p:cNvPr id="26" name="מחבר חץ ישר 25"/>
          <p:cNvCxnSpPr/>
          <p:nvPr/>
        </p:nvCxnSpPr>
        <p:spPr>
          <a:xfrm flipH="1" flipV="1">
            <a:off x="5299160" y="4134198"/>
            <a:ext cx="388780" cy="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3348532" y="4121436"/>
            <a:ext cx="3472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334775"/>
            <a:ext cx="3972479" cy="5620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12629" r="42929" b="50982"/>
          <a:stretch/>
        </p:blipFill>
        <p:spPr>
          <a:xfrm>
            <a:off x="1162050" y="3990092"/>
            <a:ext cx="2119359" cy="18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4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148172"/>
            <a:ext cx="71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طاقة مُنتج وبطاقة تعليل نموذجية:</a:t>
            </a:r>
            <a:endParaRPr lang="he-IL" sz="24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334775"/>
            <a:ext cx="3972479" cy="562053"/>
          </a:xfrm>
          <a:prstGeom prst="rect">
            <a:avLst/>
          </a:prstGeom>
        </p:spPr>
      </p:pic>
      <p:sp>
        <p:nvSpPr>
          <p:cNvPr id="26" name="Oval 29"/>
          <p:cNvSpPr/>
          <p:nvPr/>
        </p:nvSpPr>
        <p:spPr>
          <a:xfrm>
            <a:off x="5508796" y="182255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9"/>
          <p:cNvSpPr/>
          <p:nvPr/>
        </p:nvSpPr>
        <p:spPr>
          <a:xfrm>
            <a:off x="7394933" y="182255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92" y="2269945"/>
            <a:ext cx="7182852" cy="2934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מחבר חץ ישר 28"/>
          <p:cNvCxnSpPr/>
          <p:nvPr/>
        </p:nvCxnSpPr>
        <p:spPr>
          <a:xfrm flipH="1">
            <a:off x="7965403" y="215863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8796" y="1822558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بطاقة تعليل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00065" y="1822558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بطاقة منتج</a:t>
            </a:r>
            <a:endParaRPr lang="en-US" dirty="0"/>
          </a:p>
        </p:txBody>
      </p:sp>
      <p:cxnSp>
        <p:nvCxnSpPr>
          <p:cNvPr id="28" name="מחבר חץ ישר 27"/>
          <p:cNvCxnSpPr>
            <a:stCxn id="26" idx="2"/>
          </p:cNvCxnSpPr>
          <p:nvPr/>
        </p:nvCxnSpPr>
        <p:spPr>
          <a:xfrm flipH="1">
            <a:off x="6079612" y="215863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7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51" y="2288995"/>
            <a:ext cx="6682153" cy="3292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4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148172"/>
            <a:ext cx="71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طاقة مُنتج وبطاقة تعليل نموذجية:</a:t>
            </a:r>
            <a:endParaRPr lang="he-IL" sz="24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334775"/>
            <a:ext cx="3972479" cy="562053"/>
          </a:xfrm>
          <a:prstGeom prst="rect">
            <a:avLst/>
          </a:prstGeom>
        </p:spPr>
      </p:pic>
      <p:sp>
        <p:nvSpPr>
          <p:cNvPr id="26" name="Oval 29"/>
          <p:cNvSpPr/>
          <p:nvPr/>
        </p:nvSpPr>
        <p:spPr>
          <a:xfrm>
            <a:off x="5508796" y="182255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9"/>
          <p:cNvSpPr/>
          <p:nvPr/>
        </p:nvSpPr>
        <p:spPr>
          <a:xfrm>
            <a:off x="7394933" y="182255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מחבר חץ ישר 28"/>
          <p:cNvCxnSpPr/>
          <p:nvPr/>
        </p:nvCxnSpPr>
        <p:spPr>
          <a:xfrm flipH="1">
            <a:off x="7965403" y="215863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8796" y="1822558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بطاقة تعليل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00065" y="1822558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بطاقة منتج</a:t>
            </a:r>
            <a:endParaRPr lang="en-US" dirty="0"/>
          </a:p>
        </p:txBody>
      </p:sp>
      <p:cxnSp>
        <p:nvCxnSpPr>
          <p:cNvPr id="28" name="מחבר חץ ישר 27"/>
          <p:cNvCxnSpPr>
            <a:stCxn id="26" idx="2"/>
          </p:cNvCxnSpPr>
          <p:nvPr/>
        </p:nvCxnSpPr>
        <p:spPr>
          <a:xfrm flipH="1">
            <a:off x="6079612" y="215863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4363" y="976907"/>
            <a:ext cx="485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الآن دوركم: قوموا بصنع 12 بطاقة</a:t>
            </a:r>
            <a:endParaRPr lang="he-I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17" y="-27222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2683" y="4401116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>
                <a:solidFill>
                  <a:schemeClr val="tx1"/>
                </a:solidFill>
              </a:rPr>
              <a:t>مفتاح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549313" y="5202283"/>
            <a:ext cx="412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20</a:t>
            </a:r>
            <a:endParaRPr lang="he-IL" sz="1600" dirty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58155" y="4672162"/>
            <a:ext cx="1024596" cy="1197876"/>
            <a:chOff x="3038" y="737"/>
            <a:chExt cx="272" cy="31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38" y="737"/>
              <a:ext cx="27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038" y="737"/>
              <a:ext cx="272" cy="318"/>
            </a:xfrm>
            <a:custGeom>
              <a:avLst/>
              <a:gdLst>
                <a:gd name="T0" fmla="*/ 206 w 272"/>
                <a:gd name="T1" fmla="*/ 74 h 318"/>
                <a:gd name="T2" fmla="*/ 166 w 272"/>
                <a:gd name="T3" fmla="*/ 58 h 318"/>
                <a:gd name="T4" fmla="*/ 188 w 272"/>
                <a:gd name="T5" fmla="*/ 0 h 318"/>
                <a:gd name="T6" fmla="*/ 124 w 272"/>
                <a:gd name="T7" fmla="*/ 36 h 318"/>
                <a:gd name="T8" fmla="*/ 112 w 272"/>
                <a:gd name="T9" fmla="*/ 54 h 318"/>
                <a:gd name="T10" fmla="*/ 54 w 272"/>
                <a:gd name="T11" fmla="*/ 78 h 318"/>
                <a:gd name="T12" fmla="*/ 10 w 272"/>
                <a:gd name="T13" fmla="*/ 136 h 318"/>
                <a:gd name="T14" fmla="*/ 0 w 272"/>
                <a:gd name="T15" fmla="*/ 172 h 318"/>
                <a:gd name="T16" fmla="*/ 0 w 272"/>
                <a:gd name="T17" fmla="*/ 198 h 318"/>
                <a:gd name="T18" fmla="*/ 10 w 272"/>
                <a:gd name="T19" fmla="*/ 236 h 318"/>
                <a:gd name="T20" fmla="*/ 30 w 272"/>
                <a:gd name="T21" fmla="*/ 270 h 318"/>
                <a:gd name="T22" fmla="*/ 58 w 272"/>
                <a:gd name="T23" fmla="*/ 296 h 318"/>
                <a:gd name="T24" fmla="*/ 94 w 272"/>
                <a:gd name="T25" fmla="*/ 312 h 318"/>
                <a:gd name="T26" fmla="*/ 132 w 272"/>
                <a:gd name="T27" fmla="*/ 318 h 318"/>
                <a:gd name="T28" fmla="*/ 160 w 272"/>
                <a:gd name="T29" fmla="*/ 316 h 318"/>
                <a:gd name="T30" fmla="*/ 196 w 272"/>
                <a:gd name="T31" fmla="*/ 302 h 318"/>
                <a:gd name="T32" fmla="*/ 226 w 272"/>
                <a:gd name="T33" fmla="*/ 280 h 318"/>
                <a:gd name="T34" fmla="*/ 250 w 272"/>
                <a:gd name="T35" fmla="*/ 248 h 318"/>
                <a:gd name="T36" fmla="*/ 262 w 272"/>
                <a:gd name="T37" fmla="*/ 212 h 318"/>
                <a:gd name="T38" fmla="*/ 266 w 272"/>
                <a:gd name="T39" fmla="*/ 186 h 318"/>
                <a:gd name="T40" fmla="*/ 256 w 272"/>
                <a:gd name="T41" fmla="*/ 134 h 318"/>
                <a:gd name="T42" fmla="*/ 138 w 272"/>
                <a:gd name="T43" fmla="*/ 292 h 318"/>
                <a:gd name="T44" fmla="*/ 132 w 272"/>
                <a:gd name="T45" fmla="*/ 294 h 318"/>
                <a:gd name="T46" fmla="*/ 92 w 272"/>
                <a:gd name="T47" fmla="*/ 286 h 318"/>
                <a:gd name="T48" fmla="*/ 60 w 272"/>
                <a:gd name="T49" fmla="*/ 264 h 318"/>
                <a:gd name="T50" fmla="*/ 64 w 272"/>
                <a:gd name="T51" fmla="*/ 258 h 318"/>
                <a:gd name="T52" fmla="*/ 58 w 272"/>
                <a:gd name="T53" fmla="*/ 250 h 318"/>
                <a:gd name="T54" fmla="*/ 52 w 272"/>
                <a:gd name="T55" fmla="*/ 250 h 318"/>
                <a:gd name="T56" fmla="*/ 38 w 272"/>
                <a:gd name="T57" fmla="*/ 238 h 318"/>
                <a:gd name="T58" fmla="*/ 24 w 272"/>
                <a:gd name="T59" fmla="*/ 186 h 318"/>
                <a:gd name="T60" fmla="*/ 26 w 272"/>
                <a:gd name="T61" fmla="*/ 180 h 318"/>
                <a:gd name="T62" fmla="*/ 34 w 272"/>
                <a:gd name="T63" fmla="*/ 144 h 318"/>
                <a:gd name="T64" fmla="*/ 54 w 272"/>
                <a:gd name="T65" fmla="*/ 112 h 318"/>
                <a:gd name="T66" fmla="*/ 60 w 272"/>
                <a:gd name="T67" fmla="*/ 116 h 318"/>
                <a:gd name="T68" fmla="*/ 68 w 272"/>
                <a:gd name="T69" fmla="*/ 110 h 318"/>
                <a:gd name="T70" fmla="*/ 68 w 272"/>
                <a:gd name="T71" fmla="*/ 104 h 318"/>
                <a:gd name="T72" fmla="*/ 80 w 272"/>
                <a:gd name="T73" fmla="*/ 92 h 318"/>
                <a:gd name="T74" fmla="*/ 132 w 272"/>
                <a:gd name="T75" fmla="*/ 78 h 318"/>
                <a:gd name="T76" fmla="*/ 138 w 272"/>
                <a:gd name="T77" fmla="*/ 78 h 318"/>
                <a:gd name="T78" fmla="*/ 170 w 272"/>
                <a:gd name="T79" fmla="*/ 84 h 318"/>
                <a:gd name="T80" fmla="*/ 198 w 272"/>
                <a:gd name="T81" fmla="*/ 100 h 318"/>
                <a:gd name="T82" fmla="*/ 196 w 272"/>
                <a:gd name="T83" fmla="*/ 108 h 318"/>
                <a:gd name="T84" fmla="*/ 204 w 272"/>
                <a:gd name="T85" fmla="*/ 114 h 318"/>
                <a:gd name="T86" fmla="*/ 210 w 272"/>
                <a:gd name="T87" fmla="*/ 112 h 318"/>
                <a:gd name="T88" fmla="*/ 232 w 272"/>
                <a:gd name="T89" fmla="*/ 142 h 318"/>
                <a:gd name="T90" fmla="*/ 214 w 272"/>
                <a:gd name="T91" fmla="*/ 180 h 318"/>
                <a:gd name="T92" fmla="*/ 240 w 272"/>
                <a:gd name="T93" fmla="*/ 186 h 318"/>
                <a:gd name="T94" fmla="*/ 230 w 272"/>
                <a:gd name="T95" fmla="*/ 230 h 318"/>
                <a:gd name="T96" fmla="*/ 218 w 272"/>
                <a:gd name="T97" fmla="*/ 240 h 318"/>
                <a:gd name="T98" fmla="*/ 212 w 272"/>
                <a:gd name="T99" fmla="*/ 244 h 318"/>
                <a:gd name="T100" fmla="*/ 210 w 272"/>
                <a:gd name="T101" fmla="*/ 250 h 318"/>
                <a:gd name="T102" fmla="*/ 214 w 272"/>
                <a:gd name="T103" fmla="*/ 256 h 318"/>
                <a:gd name="T104" fmla="*/ 160 w 272"/>
                <a:gd name="T105" fmla="*/ 290 h 318"/>
                <a:gd name="T106" fmla="*/ 138 w 272"/>
                <a:gd name="T107" fmla="*/ 29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318">
                  <a:moveTo>
                    <a:pt x="272" y="100"/>
                  </a:moveTo>
                  <a:lnTo>
                    <a:pt x="232" y="52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186" y="64"/>
                  </a:lnTo>
                  <a:lnTo>
                    <a:pt x="166" y="58"/>
                  </a:lnTo>
                  <a:lnTo>
                    <a:pt x="166" y="36"/>
                  </a:lnTo>
                  <a:lnTo>
                    <a:pt x="188" y="36"/>
                  </a:lnTo>
                  <a:lnTo>
                    <a:pt x="188" y="0"/>
                  </a:lnTo>
                  <a:lnTo>
                    <a:pt x="100" y="0"/>
                  </a:lnTo>
                  <a:lnTo>
                    <a:pt x="100" y="36"/>
                  </a:lnTo>
                  <a:lnTo>
                    <a:pt x="124" y="36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12" y="54"/>
                  </a:lnTo>
                  <a:lnTo>
                    <a:pt x="98" y="58"/>
                  </a:lnTo>
                  <a:lnTo>
                    <a:pt x="76" y="66"/>
                  </a:lnTo>
                  <a:lnTo>
                    <a:pt x="54" y="78"/>
                  </a:lnTo>
                  <a:lnTo>
                    <a:pt x="36" y="94"/>
                  </a:lnTo>
                  <a:lnTo>
                    <a:pt x="20" y="114"/>
                  </a:lnTo>
                  <a:lnTo>
                    <a:pt x="10" y="136"/>
                  </a:lnTo>
                  <a:lnTo>
                    <a:pt x="6" y="148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2" y="212"/>
                  </a:lnTo>
                  <a:lnTo>
                    <a:pt x="6" y="224"/>
                  </a:lnTo>
                  <a:lnTo>
                    <a:pt x="10" y="236"/>
                  </a:lnTo>
                  <a:lnTo>
                    <a:pt x="16" y="248"/>
                  </a:lnTo>
                  <a:lnTo>
                    <a:pt x="22" y="260"/>
                  </a:lnTo>
                  <a:lnTo>
                    <a:pt x="30" y="270"/>
                  </a:lnTo>
                  <a:lnTo>
                    <a:pt x="38" y="280"/>
                  </a:lnTo>
                  <a:lnTo>
                    <a:pt x="48" y="288"/>
                  </a:lnTo>
                  <a:lnTo>
                    <a:pt x="58" y="296"/>
                  </a:lnTo>
                  <a:lnTo>
                    <a:pt x="70" y="302"/>
                  </a:lnTo>
                  <a:lnTo>
                    <a:pt x="82" y="308"/>
                  </a:lnTo>
                  <a:lnTo>
                    <a:pt x="94" y="312"/>
                  </a:lnTo>
                  <a:lnTo>
                    <a:pt x="106" y="316"/>
                  </a:lnTo>
                  <a:lnTo>
                    <a:pt x="120" y="318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46" y="318"/>
                  </a:lnTo>
                  <a:lnTo>
                    <a:pt x="160" y="316"/>
                  </a:lnTo>
                  <a:lnTo>
                    <a:pt x="172" y="312"/>
                  </a:lnTo>
                  <a:lnTo>
                    <a:pt x="184" y="308"/>
                  </a:lnTo>
                  <a:lnTo>
                    <a:pt x="196" y="302"/>
                  </a:lnTo>
                  <a:lnTo>
                    <a:pt x="206" y="296"/>
                  </a:lnTo>
                  <a:lnTo>
                    <a:pt x="216" y="288"/>
                  </a:lnTo>
                  <a:lnTo>
                    <a:pt x="226" y="280"/>
                  </a:lnTo>
                  <a:lnTo>
                    <a:pt x="234" y="270"/>
                  </a:lnTo>
                  <a:lnTo>
                    <a:pt x="242" y="260"/>
                  </a:lnTo>
                  <a:lnTo>
                    <a:pt x="250" y="248"/>
                  </a:lnTo>
                  <a:lnTo>
                    <a:pt x="254" y="236"/>
                  </a:lnTo>
                  <a:lnTo>
                    <a:pt x="260" y="224"/>
                  </a:lnTo>
                  <a:lnTo>
                    <a:pt x="262" y="212"/>
                  </a:lnTo>
                  <a:lnTo>
                    <a:pt x="264" y="198"/>
                  </a:lnTo>
                  <a:lnTo>
                    <a:pt x="266" y="186"/>
                  </a:lnTo>
                  <a:lnTo>
                    <a:pt x="266" y="186"/>
                  </a:lnTo>
                  <a:lnTo>
                    <a:pt x="264" y="168"/>
                  </a:lnTo>
                  <a:lnTo>
                    <a:pt x="260" y="150"/>
                  </a:lnTo>
                  <a:lnTo>
                    <a:pt x="256" y="134"/>
                  </a:lnTo>
                  <a:lnTo>
                    <a:pt x="248" y="120"/>
                  </a:lnTo>
                  <a:lnTo>
                    <a:pt x="272" y="100"/>
                  </a:lnTo>
                  <a:close/>
                  <a:moveTo>
                    <a:pt x="138" y="292"/>
                  </a:moveTo>
                  <a:lnTo>
                    <a:pt x="138" y="262"/>
                  </a:lnTo>
                  <a:lnTo>
                    <a:pt x="132" y="262"/>
                  </a:lnTo>
                  <a:lnTo>
                    <a:pt x="132" y="294"/>
                  </a:lnTo>
                  <a:lnTo>
                    <a:pt x="132" y="294"/>
                  </a:lnTo>
                  <a:lnTo>
                    <a:pt x="112" y="292"/>
                  </a:lnTo>
                  <a:lnTo>
                    <a:pt x="92" y="286"/>
                  </a:lnTo>
                  <a:lnTo>
                    <a:pt x="76" y="276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2" y="262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38" y="238"/>
                  </a:lnTo>
                  <a:lnTo>
                    <a:pt x="32" y="222"/>
                  </a:lnTo>
                  <a:lnTo>
                    <a:pt x="26" y="204"/>
                  </a:lnTo>
                  <a:lnTo>
                    <a:pt x="24" y="186"/>
                  </a:lnTo>
                  <a:lnTo>
                    <a:pt x="52" y="186"/>
                  </a:lnTo>
                  <a:lnTo>
                    <a:pt x="52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8" y="162"/>
                  </a:lnTo>
                  <a:lnTo>
                    <a:pt x="34" y="144"/>
                  </a:lnTo>
                  <a:lnTo>
                    <a:pt x="42" y="126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8" y="11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80" y="92"/>
                  </a:lnTo>
                  <a:lnTo>
                    <a:pt x="96" y="84"/>
                  </a:lnTo>
                  <a:lnTo>
                    <a:pt x="114" y="80"/>
                  </a:lnTo>
                  <a:lnTo>
                    <a:pt x="132" y="78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54" y="80"/>
                  </a:lnTo>
                  <a:lnTo>
                    <a:pt x="170" y="84"/>
                  </a:lnTo>
                  <a:lnTo>
                    <a:pt x="184" y="92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8"/>
                  </a:lnTo>
                  <a:lnTo>
                    <a:pt x="198" y="112"/>
                  </a:lnTo>
                  <a:lnTo>
                    <a:pt x="202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8" y="114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22" y="126"/>
                  </a:lnTo>
                  <a:lnTo>
                    <a:pt x="232" y="142"/>
                  </a:lnTo>
                  <a:lnTo>
                    <a:pt x="238" y="160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14" y="186"/>
                  </a:lnTo>
                  <a:lnTo>
                    <a:pt x="240" y="186"/>
                  </a:lnTo>
                  <a:lnTo>
                    <a:pt x="240" y="186"/>
                  </a:lnTo>
                  <a:lnTo>
                    <a:pt x="240" y="200"/>
                  </a:lnTo>
                  <a:lnTo>
                    <a:pt x="236" y="216"/>
                  </a:lnTo>
                  <a:lnTo>
                    <a:pt x="230" y="230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18" y="240"/>
                  </a:lnTo>
                  <a:lnTo>
                    <a:pt x="218" y="240"/>
                  </a:lnTo>
                  <a:lnTo>
                    <a:pt x="216" y="242"/>
                  </a:lnTo>
                  <a:lnTo>
                    <a:pt x="212" y="244"/>
                  </a:lnTo>
                  <a:lnTo>
                    <a:pt x="210" y="246"/>
                  </a:lnTo>
                  <a:lnTo>
                    <a:pt x="210" y="250"/>
                  </a:lnTo>
                  <a:lnTo>
                    <a:pt x="210" y="250"/>
                  </a:lnTo>
                  <a:lnTo>
                    <a:pt x="212" y="254"/>
                  </a:lnTo>
                  <a:lnTo>
                    <a:pt x="214" y="256"/>
                  </a:lnTo>
                  <a:lnTo>
                    <a:pt x="214" y="256"/>
                  </a:lnTo>
                  <a:lnTo>
                    <a:pt x="198" y="270"/>
                  </a:lnTo>
                  <a:lnTo>
                    <a:pt x="180" y="282"/>
                  </a:lnTo>
                  <a:lnTo>
                    <a:pt x="160" y="290"/>
                  </a:lnTo>
                  <a:lnTo>
                    <a:pt x="138" y="292"/>
                  </a:lnTo>
                  <a:lnTo>
                    <a:pt x="138" y="292"/>
                  </a:lnTo>
                  <a:close/>
                  <a:moveTo>
                    <a:pt x="138" y="292"/>
                  </a:moveTo>
                  <a:lnTo>
                    <a:pt x="138" y="2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038" y="737"/>
              <a:ext cx="272" cy="318"/>
            </a:xfrm>
            <a:custGeom>
              <a:avLst/>
              <a:gdLst>
                <a:gd name="T0" fmla="*/ 232 w 272"/>
                <a:gd name="T1" fmla="*/ 52 h 318"/>
                <a:gd name="T2" fmla="*/ 206 w 272"/>
                <a:gd name="T3" fmla="*/ 74 h 318"/>
                <a:gd name="T4" fmla="*/ 166 w 272"/>
                <a:gd name="T5" fmla="*/ 58 h 318"/>
                <a:gd name="T6" fmla="*/ 188 w 272"/>
                <a:gd name="T7" fmla="*/ 36 h 318"/>
                <a:gd name="T8" fmla="*/ 100 w 272"/>
                <a:gd name="T9" fmla="*/ 0 h 318"/>
                <a:gd name="T10" fmla="*/ 124 w 272"/>
                <a:gd name="T11" fmla="*/ 36 h 318"/>
                <a:gd name="T12" fmla="*/ 124 w 272"/>
                <a:gd name="T13" fmla="*/ 54 h 318"/>
                <a:gd name="T14" fmla="*/ 98 w 272"/>
                <a:gd name="T15" fmla="*/ 58 h 318"/>
                <a:gd name="T16" fmla="*/ 54 w 272"/>
                <a:gd name="T17" fmla="*/ 78 h 318"/>
                <a:gd name="T18" fmla="*/ 20 w 272"/>
                <a:gd name="T19" fmla="*/ 114 h 318"/>
                <a:gd name="T20" fmla="*/ 6 w 272"/>
                <a:gd name="T21" fmla="*/ 148 h 318"/>
                <a:gd name="T22" fmla="*/ 0 w 272"/>
                <a:gd name="T23" fmla="*/ 172 h 318"/>
                <a:gd name="T24" fmla="*/ 0 w 272"/>
                <a:gd name="T25" fmla="*/ 186 h 318"/>
                <a:gd name="T26" fmla="*/ 2 w 272"/>
                <a:gd name="T27" fmla="*/ 212 h 318"/>
                <a:gd name="T28" fmla="*/ 10 w 272"/>
                <a:gd name="T29" fmla="*/ 236 h 318"/>
                <a:gd name="T30" fmla="*/ 22 w 272"/>
                <a:gd name="T31" fmla="*/ 260 h 318"/>
                <a:gd name="T32" fmla="*/ 38 w 272"/>
                <a:gd name="T33" fmla="*/ 280 h 318"/>
                <a:gd name="T34" fmla="*/ 58 w 272"/>
                <a:gd name="T35" fmla="*/ 296 h 318"/>
                <a:gd name="T36" fmla="*/ 82 w 272"/>
                <a:gd name="T37" fmla="*/ 308 h 318"/>
                <a:gd name="T38" fmla="*/ 106 w 272"/>
                <a:gd name="T39" fmla="*/ 316 h 318"/>
                <a:gd name="T40" fmla="*/ 132 w 272"/>
                <a:gd name="T41" fmla="*/ 318 h 318"/>
                <a:gd name="T42" fmla="*/ 146 w 272"/>
                <a:gd name="T43" fmla="*/ 318 h 318"/>
                <a:gd name="T44" fmla="*/ 172 w 272"/>
                <a:gd name="T45" fmla="*/ 312 h 318"/>
                <a:gd name="T46" fmla="*/ 196 w 272"/>
                <a:gd name="T47" fmla="*/ 302 h 318"/>
                <a:gd name="T48" fmla="*/ 216 w 272"/>
                <a:gd name="T49" fmla="*/ 288 h 318"/>
                <a:gd name="T50" fmla="*/ 234 w 272"/>
                <a:gd name="T51" fmla="*/ 270 h 318"/>
                <a:gd name="T52" fmla="*/ 250 w 272"/>
                <a:gd name="T53" fmla="*/ 248 h 318"/>
                <a:gd name="T54" fmla="*/ 260 w 272"/>
                <a:gd name="T55" fmla="*/ 224 h 318"/>
                <a:gd name="T56" fmla="*/ 264 w 272"/>
                <a:gd name="T57" fmla="*/ 198 h 318"/>
                <a:gd name="T58" fmla="*/ 266 w 272"/>
                <a:gd name="T59" fmla="*/ 186 h 318"/>
                <a:gd name="T60" fmla="*/ 260 w 272"/>
                <a:gd name="T61" fmla="*/ 150 h 318"/>
                <a:gd name="T62" fmla="*/ 248 w 272"/>
                <a:gd name="T63" fmla="*/ 12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318">
                  <a:moveTo>
                    <a:pt x="272" y="100"/>
                  </a:moveTo>
                  <a:lnTo>
                    <a:pt x="232" y="52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186" y="64"/>
                  </a:lnTo>
                  <a:lnTo>
                    <a:pt x="166" y="58"/>
                  </a:lnTo>
                  <a:lnTo>
                    <a:pt x="166" y="36"/>
                  </a:lnTo>
                  <a:lnTo>
                    <a:pt x="188" y="36"/>
                  </a:lnTo>
                  <a:lnTo>
                    <a:pt x="188" y="0"/>
                  </a:lnTo>
                  <a:lnTo>
                    <a:pt x="100" y="0"/>
                  </a:lnTo>
                  <a:lnTo>
                    <a:pt x="100" y="36"/>
                  </a:lnTo>
                  <a:lnTo>
                    <a:pt x="124" y="36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12" y="54"/>
                  </a:lnTo>
                  <a:lnTo>
                    <a:pt x="98" y="58"/>
                  </a:lnTo>
                  <a:lnTo>
                    <a:pt x="76" y="66"/>
                  </a:lnTo>
                  <a:lnTo>
                    <a:pt x="54" y="78"/>
                  </a:lnTo>
                  <a:lnTo>
                    <a:pt x="36" y="94"/>
                  </a:lnTo>
                  <a:lnTo>
                    <a:pt x="20" y="114"/>
                  </a:lnTo>
                  <a:lnTo>
                    <a:pt x="10" y="136"/>
                  </a:lnTo>
                  <a:lnTo>
                    <a:pt x="6" y="148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2" y="212"/>
                  </a:lnTo>
                  <a:lnTo>
                    <a:pt x="6" y="224"/>
                  </a:lnTo>
                  <a:lnTo>
                    <a:pt x="10" y="236"/>
                  </a:lnTo>
                  <a:lnTo>
                    <a:pt x="16" y="248"/>
                  </a:lnTo>
                  <a:lnTo>
                    <a:pt x="22" y="260"/>
                  </a:lnTo>
                  <a:lnTo>
                    <a:pt x="30" y="270"/>
                  </a:lnTo>
                  <a:lnTo>
                    <a:pt x="38" y="280"/>
                  </a:lnTo>
                  <a:lnTo>
                    <a:pt x="48" y="288"/>
                  </a:lnTo>
                  <a:lnTo>
                    <a:pt x="58" y="296"/>
                  </a:lnTo>
                  <a:lnTo>
                    <a:pt x="70" y="302"/>
                  </a:lnTo>
                  <a:lnTo>
                    <a:pt x="82" y="308"/>
                  </a:lnTo>
                  <a:lnTo>
                    <a:pt x="94" y="312"/>
                  </a:lnTo>
                  <a:lnTo>
                    <a:pt x="106" y="316"/>
                  </a:lnTo>
                  <a:lnTo>
                    <a:pt x="120" y="318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46" y="318"/>
                  </a:lnTo>
                  <a:lnTo>
                    <a:pt x="160" y="316"/>
                  </a:lnTo>
                  <a:lnTo>
                    <a:pt x="172" y="312"/>
                  </a:lnTo>
                  <a:lnTo>
                    <a:pt x="184" y="308"/>
                  </a:lnTo>
                  <a:lnTo>
                    <a:pt x="196" y="302"/>
                  </a:lnTo>
                  <a:lnTo>
                    <a:pt x="206" y="296"/>
                  </a:lnTo>
                  <a:lnTo>
                    <a:pt x="216" y="288"/>
                  </a:lnTo>
                  <a:lnTo>
                    <a:pt x="226" y="280"/>
                  </a:lnTo>
                  <a:lnTo>
                    <a:pt x="234" y="270"/>
                  </a:lnTo>
                  <a:lnTo>
                    <a:pt x="242" y="260"/>
                  </a:lnTo>
                  <a:lnTo>
                    <a:pt x="250" y="248"/>
                  </a:lnTo>
                  <a:lnTo>
                    <a:pt x="254" y="236"/>
                  </a:lnTo>
                  <a:lnTo>
                    <a:pt x="260" y="224"/>
                  </a:lnTo>
                  <a:lnTo>
                    <a:pt x="262" y="212"/>
                  </a:lnTo>
                  <a:lnTo>
                    <a:pt x="264" y="198"/>
                  </a:lnTo>
                  <a:lnTo>
                    <a:pt x="266" y="186"/>
                  </a:lnTo>
                  <a:lnTo>
                    <a:pt x="266" y="186"/>
                  </a:lnTo>
                  <a:lnTo>
                    <a:pt x="264" y="168"/>
                  </a:lnTo>
                  <a:lnTo>
                    <a:pt x="260" y="150"/>
                  </a:lnTo>
                  <a:lnTo>
                    <a:pt x="256" y="134"/>
                  </a:lnTo>
                  <a:lnTo>
                    <a:pt x="248" y="120"/>
                  </a:lnTo>
                  <a:lnTo>
                    <a:pt x="272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062" y="815"/>
              <a:ext cx="216" cy="216"/>
            </a:xfrm>
            <a:custGeom>
              <a:avLst/>
              <a:gdLst>
                <a:gd name="T0" fmla="*/ 114 w 216"/>
                <a:gd name="T1" fmla="*/ 184 h 216"/>
                <a:gd name="T2" fmla="*/ 108 w 216"/>
                <a:gd name="T3" fmla="*/ 216 h 216"/>
                <a:gd name="T4" fmla="*/ 88 w 216"/>
                <a:gd name="T5" fmla="*/ 214 h 216"/>
                <a:gd name="T6" fmla="*/ 52 w 216"/>
                <a:gd name="T7" fmla="*/ 198 h 216"/>
                <a:gd name="T8" fmla="*/ 36 w 216"/>
                <a:gd name="T9" fmla="*/ 186 h 216"/>
                <a:gd name="T10" fmla="*/ 40 w 216"/>
                <a:gd name="T11" fmla="*/ 180 h 216"/>
                <a:gd name="T12" fmla="*/ 38 w 216"/>
                <a:gd name="T13" fmla="*/ 176 h 216"/>
                <a:gd name="T14" fmla="*/ 34 w 216"/>
                <a:gd name="T15" fmla="*/ 172 h 216"/>
                <a:gd name="T16" fmla="*/ 32 w 216"/>
                <a:gd name="T17" fmla="*/ 172 h 216"/>
                <a:gd name="T18" fmla="*/ 24 w 216"/>
                <a:gd name="T19" fmla="*/ 174 h 216"/>
                <a:gd name="T20" fmla="*/ 14 w 216"/>
                <a:gd name="T21" fmla="*/ 160 h 216"/>
                <a:gd name="T22" fmla="*/ 2 w 216"/>
                <a:gd name="T23" fmla="*/ 126 h 216"/>
                <a:gd name="T24" fmla="*/ 28 w 216"/>
                <a:gd name="T25" fmla="*/ 108 h 216"/>
                <a:gd name="T26" fmla="*/ 2 w 216"/>
                <a:gd name="T27" fmla="*/ 102 h 216"/>
                <a:gd name="T28" fmla="*/ 4 w 216"/>
                <a:gd name="T29" fmla="*/ 84 h 216"/>
                <a:gd name="T30" fmla="*/ 18 w 216"/>
                <a:gd name="T31" fmla="*/ 48 h 216"/>
                <a:gd name="T32" fmla="*/ 30 w 216"/>
                <a:gd name="T33" fmla="*/ 34 h 216"/>
                <a:gd name="T34" fmla="*/ 36 w 216"/>
                <a:gd name="T35" fmla="*/ 38 h 216"/>
                <a:gd name="T36" fmla="*/ 40 w 216"/>
                <a:gd name="T37" fmla="*/ 36 h 216"/>
                <a:gd name="T38" fmla="*/ 44 w 216"/>
                <a:gd name="T39" fmla="*/ 32 h 216"/>
                <a:gd name="T40" fmla="*/ 44 w 216"/>
                <a:gd name="T41" fmla="*/ 28 h 216"/>
                <a:gd name="T42" fmla="*/ 42 w 216"/>
                <a:gd name="T43" fmla="*/ 22 h 216"/>
                <a:gd name="T44" fmla="*/ 56 w 216"/>
                <a:gd name="T45" fmla="*/ 14 h 216"/>
                <a:gd name="T46" fmla="*/ 90 w 216"/>
                <a:gd name="T47" fmla="*/ 2 h 216"/>
                <a:gd name="T48" fmla="*/ 108 w 216"/>
                <a:gd name="T49" fmla="*/ 36 h 216"/>
                <a:gd name="T50" fmla="*/ 114 w 216"/>
                <a:gd name="T51" fmla="*/ 0 h 216"/>
                <a:gd name="T52" fmla="*/ 130 w 216"/>
                <a:gd name="T53" fmla="*/ 2 h 216"/>
                <a:gd name="T54" fmla="*/ 160 w 216"/>
                <a:gd name="T55" fmla="*/ 14 h 216"/>
                <a:gd name="T56" fmla="*/ 174 w 216"/>
                <a:gd name="T57" fmla="*/ 22 h 216"/>
                <a:gd name="T58" fmla="*/ 172 w 216"/>
                <a:gd name="T59" fmla="*/ 28 h 216"/>
                <a:gd name="T60" fmla="*/ 174 w 216"/>
                <a:gd name="T61" fmla="*/ 34 h 216"/>
                <a:gd name="T62" fmla="*/ 180 w 216"/>
                <a:gd name="T63" fmla="*/ 36 h 216"/>
                <a:gd name="T64" fmla="*/ 184 w 216"/>
                <a:gd name="T65" fmla="*/ 36 h 216"/>
                <a:gd name="T66" fmla="*/ 186 w 216"/>
                <a:gd name="T67" fmla="*/ 34 h 216"/>
                <a:gd name="T68" fmla="*/ 208 w 216"/>
                <a:gd name="T69" fmla="*/ 64 h 216"/>
                <a:gd name="T70" fmla="*/ 216 w 216"/>
                <a:gd name="T71" fmla="*/ 102 h 216"/>
                <a:gd name="T72" fmla="*/ 190 w 216"/>
                <a:gd name="T73" fmla="*/ 108 h 216"/>
                <a:gd name="T74" fmla="*/ 216 w 216"/>
                <a:gd name="T75" fmla="*/ 108 h 216"/>
                <a:gd name="T76" fmla="*/ 212 w 216"/>
                <a:gd name="T77" fmla="*/ 138 h 216"/>
                <a:gd name="T78" fmla="*/ 200 w 216"/>
                <a:gd name="T79" fmla="*/ 164 h 216"/>
                <a:gd name="T80" fmla="*/ 194 w 216"/>
                <a:gd name="T81" fmla="*/ 162 h 216"/>
                <a:gd name="T82" fmla="*/ 192 w 216"/>
                <a:gd name="T83" fmla="*/ 164 h 216"/>
                <a:gd name="T84" fmla="*/ 186 w 216"/>
                <a:gd name="T85" fmla="*/ 168 h 216"/>
                <a:gd name="T86" fmla="*/ 186 w 216"/>
                <a:gd name="T87" fmla="*/ 172 h 216"/>
                <a:gd name="T88" fmla="*/ 190 w 216"/>
                <a:gd name="T89" fmla="*/ 178 h 216"/>
                <a:gd name="T90" fmla="*/ 174 w 216"/>
                <a:gd name="T91" fmla="*/ 192 h 216"/>
                <a:gd name="T92" fmla="*/ 136 w 216"/>
                <a:gd name="T93" fmla="*/ 212 h 216"/>
                <a:gd name="T94" fmla="*/ 114 w 216"/>
                <a:gd name="T95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216">
                  <a:moveTo>
                    <a:pt x="114" y="214"/>
                  </a:moveTo>
                  <a:lnTo>
                    <a:pt x="114" y="184"/>
                  </a:lnTo>
                  <a:lnTo>
                    <a:pt x="108" y="18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88" y="214"/>
                  </a:lnTo>
                  <a:lnTo>
                    <a:pt x="68" y="208"/>
                  </a:lnTo>
                  <a:lnTo>
                    <a:pt x="52" y="19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8" y="184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14" y="160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08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4" y="84"/>
                  </a:lnTo>
                  <a:lnTo>
                    <a:pt x="10" y="66"/>
                  </a:lnTo>
                  <a:lnTo>
                    <a:pt x="18" y="4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56" y="14"/>
                  </a:lnTo>
                  <a:lnTo>
                    <a:pt x="72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3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60" y="14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2" y="30"/>
                  </a:lnTo>
                  <a:lnTo>
                    <a:pt x="174" y="34"/>
                  </a:lnTo>
                  <a:lnTo>
                    <a:pt x="178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98" y="48"/>
                  </a:lnTo>
                  <a:lnTo>
                    <a:pt x="208" y="64"/>
                  </a:lnTo>
                  <a:lnTo>
                    <a:pt x="214" y="82"/>
                  </a:lnTo>
                  <a:lnTo>
                    <a:pt x="216" y="102"/>
                  </a:lnTo>
                  <a:lnTo>
                    <a:pt x="190" y="102"/>
                  </a:lnTo>
                  <a:lnTo>
                    <a:pt x="190" y="108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6" y="122"/>
                  </a:lnTo>
                  <a:lnTo>
                    <a:pt x="212" y="138"/>
                  </a:lnTo>
                  <a:lnTo>
                    <a:pt x="206" y="15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192" y="164"/>
                  </a:lnTo>
                  <a:lnTo>
                    <a:pt x="188" y="166"/>
                  </a:lnTo>
                  <a:lnTo>
                    <a:pt x="186" y="168"/>
                  </a:lnTo>
                  <a:lnTo>
                    <a:pt x="186" y="172"/>
                  </a:lnTo>
                  <a:lnTo>
                    <a:pt x="186" y="172"/>
                  </a:lnTo>
                  <a:lnTo>
                    <a:pt x="188" y="176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74" y="192"/>
                  </a:lnTo>
                  <a:lnTo>
                    <a:pt x="156" y="204"/>
                  </a:lnTo>
                  <a:lnTo>
                    <a:pt x="136" y="212"/>
                  </a:lnTo>
                  <a:lnTo>
                    <a:pt x="114" y="214"/>
                  </a:lnTo>
                  <a:lnTo>
                    <a:pt x="114" y="2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176" y="102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12629" r="42929" b="50982"/>
          <a:stretch/>
        </p:blipFill>
        <p:spPr>
          <a:xfrm>
            <a:off x="7133319" y="4683375"/>
            <a:ext cx="1671269" cy="1479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41" y="1527744"/>
            <a:ext cx="7486429" cy="27331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291233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2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1527" y="2537325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01438" y="1094730"/>
            <a:ext cx="28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الآن دوركم</a:t>
            </a:r>
            <a:endParaRPr lang="he-IL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07206" y="1516128"/>
            <a:ext cx="854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/>
              <a:t>على كل مجموعة أن تعرض أمام الصف بطاقة واحدة قامت بإعدادها، وأن تشرح:</a:t>
            </a:r>
            <a:endParaRPr lang="he-IL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3"/>
          <a:srcRect l="1802" t="1156" r="1727" b="2613"/>
          <a:stretch/>
        </p:blipFill>
        <p:spPr>
          <a:xfrm>
            <a:off x="3942956" y="2595844"/>
            <a:ext cx="2039925" cy="2529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3947733" y="2569684"/>
            <a:ext cx="2052000" cy="255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הסבר אליפטי 15"/>
          <p:cNvSpPr/>
          <p:nvPr/>
        </p:nvSpPr>
        <p:spPr>
          <a:xfrm>
            <a:off x="1050048" y="2609883"/>
            <a:ext cx="2466639" cy="2370963"/>
          </a:xfrm>
          <a:prstGeom prst="wedgeEllipseCallout">
            <a:avLst>
              <a:gd name="adj1" fmla="val 99295"/>
              <a:gd name="adj2" fmla="val 3914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231856" y="3140041"/>
            <a:ext cx="2103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كيف اتخذتم القرار بالنسبة لقيمها (السعر، الصحة والقيود)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8" name="הסבר אליפטי 17"/>
          <p:cNvSpPr/>
          <p:nvPr/>
        </p:nvSpPr>
        <p:spPr>
          <a:xfrm>
            <a:off x="6096214" y="2736973"/>
            <a:ext cx="2579474" cy="1906899"/>
          </a:xfrm>
          <a:prstGeom prst="wedgeEllipseCallout">
            <a:avLst>
              <a:gd name="adj1" fmla="val -65314"/>
              <a:gd name="adj2" fmla="val 303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6343548" y="3204874"/>
            <a:ext cx="2084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لماذا اخترتم هذه البطاقة تحديدا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314187" y="2693764"/>
            <a:ext cx="12974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9" y="291233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4" name="Rectangle 3"/>
          <p:cNvSpPr/>
          <p:nvPr/>
        </p:nvSpPr>
        <p:spPr>
          <a:xfrm>
            <a:off x="2437046" y="365570"/>
            <a:ext cx="2161169" cy="630942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rtl="1"/>
            <a:r>
              <a:rPr lang="ar-JO" sz="35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العالم الحقيقي</a:t>
            </a:r>
            <a:endParaRPr lang="he-IL" sz="3500" b="1" dirty="0">
              <a:ln w="12700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04" y="1629365"/>
            <a:ext cx="8211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بأننا كمواطنين نملك القدرة على محاولة التأثير على مقياس الصحة في البلدة التي نعيش فيها:</a:t>
            </a:r>
            <a:endParaRPr lang="he-IL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4973" y="1106145"/>
            <a:ext cx="275355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r>
              <a:rPr lang="ar-JO" sz="2800" dirty="0">
                <a:solidFill>
                  <a:schemeClr val="tx1"/>
                </a:solidFill>
              </a:rPr>
              <a:t>تذكروا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03" y="2549922"/>
            <a:ext cx="603250" cy="52705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00100" y="2459504"/>
            <a:ext cx="7189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من خلال الاختيارات التي نقوم بها</a:t>
            </a:r>
          </a:p>
          <a:p>
            <a:pPr lvl="3"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(مثلا الذهاب إلى المدرسة سيرا على الأقدام أو ركوبا على الدراجة الهوائية) </a:t>
            </a:r>
          </a:p>
          <a:p>
            <a:pPr lvl="3"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من خلال اختياراتنا الشخصية التي نقوم بها</a:t>
            </a:r>
          </a:p>
          <a:p>
            <a:pPr lvl="3"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من خلال التوجه للسلطات من أجل تحسين الشروط </a:t>
            </a:r>
          </a:p>
          <a:p>
            <a:pPr lvl="3" algn="r" rtl="1"/>
            <a:r>
              <a:rPr lang="ar-JO" sz="2000" dirty="0">
                <a:solidFill>
                  <a:schemeClr val="tx1"/>
                </a:solidFill>
                <a:latin typeface="Arial" panose="020B0604020202020204" pitchFamily="34" charset="0"/>
              </a:rPr>
              <a:t>(مثلا أن نطلب إضافة منشآت رياضية في المدرسة)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he-IL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97604" y="3490857"/>
            <a:ext cx="7003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r" rtl="1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03" y="3634282"/>
            <a:ext cx="603250" cy="4243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52" y="365570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وفي النهاية، ماذا يحصل في بلدتنا؟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59157"/>
            <a:ext cx="7291390" cy="2135553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ar-JO" dirty="0"/>
              <a:t>تلوّث الهواء في الشوارع:</a:t>
            </a:r>
            <a:r>
              <a:rPr lang="he-IL" dirty="0"/>
              <a:t> </a:t>
            </a:r>
            <a:r>
              <a:rPr lang="en-US" sz="1200" u="sng" dirty="0">
                <a:hlinkClick r:id="rId3"/>
              </a:rPr>
              <a:t>https://www.govmap.gov.il/?c=187711.94,691598.31&amp;z=5&amp;lay=SVIVA_MITKANIM</a:t>
            </a:r>
            <a:endParaRPr lang="en-US" sz="1200" u="sng" dirty="0"/>
          </a:p>
          <a:p>
            <a:pPr marL="50800" indent="0" rtl="0">
              <a:buNone/>
            </a:pPr>
            <a:endParaRPr lang="en-US" sz="1050" dirty="0"/>
          </a:p>
          <a:p>
            <a:pPr marL="50800" indent="0">
              <a:buNone/>
            </a:pPr>
            <a:endParaRPr lang="he-IL" dirty="0"/>
          </a:p>
          <a:p>
            <a:pPr marL="50800" indent="0">
              <a:buNone/>
            </a:pPr>
            <a:r>
              <a:rPr lang="ar-JO" dirty="0"/>
              <a:t>المُنشآت الرياضية:</a:t>
            </a:r>
            <a:r>
              <a:rPr lang="he-IL" dirty="0"/>
              <a:t> </a:t>
            </a:r>
            <a:r>
              <a:rPr lang="en-US" sz="1200" u="sng" dirty="0">
                <a:hlinkClick r:id="rId4"/>
              </a:rPr>
              <a:t>https://www.govmap.gov.il/?c=188003.21,691074.22&amp;z=6&amp;lay=SPORT&amp;bs=SPORT%7C185928,692878</a:t>
            </a:r>
            <a:endParaRPr lang="en-US" sz="1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9" y="1436641"/>
            <a:ext cx="755650" cy="3238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8" y="2788501"/>
            <a:ext cx="641350" cy="679986"/>
          </a:xfrm>
          <a:prstGeom prst="rect">
            <a:avLst/>
          </a:prstGeom>
        </p:spPr>
      </p:pic>
      <p:sp>
        <p:nvSpPr>
          <p:cNvPr id="8" name="Google Shape;217;p11"/>
          <p:cNvSpPr/>
          <p:nvPr/>
        </p:nvSpPr>
        <p:spPr>
          <a:xfrm>
            <a:off x="957430" y="4747197"/>
            <a:ext cx="7723991" cy="106178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b="1" dirty="0">
                <a:solidFill>
                  <a:schemeClr val="dk1"/>
                </a:solidFill>
                <a:sym typeface="Arial"/>
              </a:rPr>
              <a:t>هل تعلمون؟</a:t>
            </a:r>
            <a:r>
              <a:rPr lang="x-none" sz="1800" b="1" dirty="0">
                <a:solidFill>
                  <a:schemeClr val="dk1"/>
                </a:solidFill>
                <a:sym typeface="Arial"/>
              </a:rPr>
              <a:t> </a:t>
            </a:r>
            <a:endParaRPr sz="1800" b="1" dirty="0">
              <a:solidFill>
                <a:schemeClr val="dk1"/>
              </a:solidFill>
              <a:sym typeface="Arial"/>
            </a:endParaRPr>
          </a:p>
          <a:p>
            <a:pPr marL="50800" indent="0" algn="r" rtl="1">
              <a:buNone/>
            </a:pPr>
            <a:r>
              <a:rPr lang="ar-JO" sz="1800" dirty="0"/>
              <a:t>إذا قمتم بالضغط على "طبقات" في هذه الخرائط، بالإمكان إيجاد المزيد والكثير من طبقات المعلومات الإضافية.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182170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الصحة أصلا؟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02799"/>
            <a:ext cx="8152171" cy="4004194"/>
          </a:xfrm>
        </p:spPr>
        <p:txBody>
          <a:bodyPr/>
          <a:lstStyle/>
          <a:p>
            <a:pPr marL="50800" indent="0">
              <a:buNone/>
            </a:pPr>
            <a:r>
              <a:rPr lang="ar-JO" dirty="0"/>
              <a:t>تعرّفها منظمة الصحة العالمية</a:t>
            </a:r>
            <a:r>
              <a:rPr lang="he-IL" dirty="0"/>
              <a:t> </a:t>
            </a:r>
            <a:r>
              <a:rPr lang="en-US" dirty="0"/>
              <a:t>(WHO)</a:t>
            </a:r>
            <a:r>
              <a:rPr lang="he-IL" dirty="0"/>
              <a:t> </a:t>
            </a:r>
            <a:r>
              <a:rPr lang="ar-JO" dirty="0"/>
              <a:t>على النحو التالي</a:t>
            </a:r>
            <a:r>
              <a:rPr lang="he-IL" dirty="0"/>
              <a:t>:</a:t>
            </a:r>
          </a:p>
          <a:p>
            <a:pPr marL="50800" indent="0">
              <a:buNone/>
            </a:pPr>
            <a:endParaRPr lang="he-IL" dirty="0"/>
          </a:p>
          <a:p>
            <a:pPr marL="50800" indent="0">
              <a:buNone/>
            </a:pPr>
            <a:r>
              <a:rPr lang="ar-JO" dirty="0"/>
              <a:t>الصحة هي وضعية الرّفاه الجسدي، النفسي والاجتماعي التامّة وليس فقط عدم وجود المرض.</a:t>
            </a:r>
            <a:r>
              <a:rPr lang="he-IL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7" y="3260928"/>
            <a:ext cx="3014780" cy="3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ما هي الصحة أصلا؟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0365" y="126874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الصّحة هي موضوع معقّد، وهنالك تأثيرات متبادلة.</a:t>
            </a:r>
            <a:r>
              <a:rPr lang="he-IL" sz="2400" dirty="0"/>
              <a:t> 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416257"/>
              </p:ext>
            </p:extLst>
          </p:nvPr>
        </p:nvGraphicFramePr>
        <p:xfrm>
          <a:off x="1547901" y="2574563"/>
          <a:ext cx="6069825" cy="226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69020" y="2183361"/>
            <a:ext cx="242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>
                <a:solidFill>
                  <a:srgbClr val="C00000"/>
                </a:solidFill>
              </a:rPr>
              <a:t>مثلاً</a:t>
            </a:r>
            <a:r>
              <a:rPr lang="he-IL" sz="2400" b="1" dirty="0">
                <a:solidFill>
                  <a:srgbClr val="C00000"/>
                </a:solidFill>
              </a:rPr>
              <a:t>: </a:t>
            </a:r>
            <a:r>
              <a:rPr lang="ar-JO" sz="2400" b="1" dirty="0">
                <a:solidFill>
                  <a:srgbClr val="C00000"/>
                </a:solidFill>
              </a:rPr>
              <a:t>الضغط والتوتر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773" y="4787785"/>
            <a:ext cx="216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rgbClr val="C00000"/>
                </a:solidFill>
              </a:rPr>
              <a:t>مثلاً</a:t>
            </a:r>
            <a:r>
              <a:rPr lang="he-IL" sz="2400" b="1" dirty="0">
                <a:solidFill>
                  <a:srgbClr val="C00000"/>
                </a:solidFill>
              </a:rPr>
              <a:t>: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JO" sz="2400" b="1" dirty="0">
                <a:solidFill>
                  <a:srgbClr val="C00000"/>
                </a:solidFill>
              </a:rPr>
              <a:t>الألم وقلّة النوم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5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العوامل التي تؤثر على صحّتنا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747" y="2566039"/>
            <a:ext cx="718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400" dirty="0"/>
          </a:p>
          <a:p>
            <a:pPr algn="r" rtl="1"/>
            <a:r>
              <a:rPr lang="ar-JO" sz="2400" dirty="0"/>
              <a:t>ما الذي يمكنه أن يؤثر أيضا على صحتنا، بحسب رأيكم؟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6208986" y="1577975"/>
            <a:ext cx="764469" cy="989737"/>
            <a:chOff x="6208986" y="1577975"/>
            <a:chExt cx="764469" cy="989737"/>
          </a:xfrm>
        </p:grpSpPr>
        <p:sp>
          <p:nvSpPr>
            <p:cNvPr id="3" name="TextBox 2"/>
            <p:cNvSpPr txBox="1"/>
            <p:nvPr/>
          </p:nvSpPr>
          <p:spPr>
            <a:xfrm>
              <a:off x="6208986" y="2259935"/>
              <a:ext cx="76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5F5C5A"/>
                  </a:solidFill>
                </a:rPr>
                <a:t>الطعام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6242050" y="1577975"/>
              <a:ext cx="698500" cy="636588"/>
              <a:chOff x="3932" y="994"/>
              <a:chExt cx="440" cy="401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932" y="994"/>
                <a:ext cx="440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7" name="Freeform 26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0" name="Freeform 29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6" name="Freeform 35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9" name="Freeform 38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2" name="Freeform 41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5" name="Freeform 44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8" name="Freeform 47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1" name="Freeform 50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4" name="Freeform 53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6" name="Line 55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Freeform 56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59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3" name="Freeform 62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04" name="קבוצה 103"/>
          <p:cNvGrpSpPr/>
          <p:nvPr/>
        </p:nvGrpSpPr>
        <p:grpSpPr>
          <a:xfrm>
            <a:off x="4602163" y="1577975"/>
            <a:ext cx="795337" cy="987980"/>
            <a:chOff x="4602163" y="1577975"/>
            <a:chExt cx="795337" cy="987980"/>
          </a:xfrm>
        </p:grpSpPr>
        <p:sp>
          <p:nvSpPr>
            <p:cNvPr id="12" name="TextBox 11"/>
            <p:cNvSpPr txBox="1"/>
            <p:nvPr/>
          </p:nvSpPr>
          <p:spPr>
            <a:xfrm>
              <a:off x="4617062" y="2258178"/>
              <a:ext cx="76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5F5C5A"/>
                  </a:solidFill>
                </a:rPr>
                <a:t>النوم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76" name="Group 67"/>
            <p:cNvGrpSpPr>
              <a:grpSpLocks noChangeAspect="1"/>
            </p:cNvGrpSpPr>
            <p:nvPr/>
          </p:nvGrpSpPr>
          <p:grpSpPr bwMode="auto">
            <a:xfrm>
              <a:off x="4602163" y="1577975"/>
              <a:ext cx="795337" cy="636588"/>
              <a:chOff x="2899" y="994"/>
              <a:chExt cx="501" cy="401"/>
            </a:xfrm>
          </p:grpSpPr>
          <p:sp>
            <p:nvSpPr>
              <p:cNvPr id="77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2899" y="994"/>
                <a:ext cx="5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Freeform 68"/>
              <p:cNvSpPr>
                <a:spLocks noEditPoints="1"/>
              </p:cNvSpPr>
              <p:nvPr/>
            </p:nvSpPr>
            <p:spPr bwMode="auto">
              <a:xfrm>
                <a:off x="2899" y="1156"/>
                <a:ext cx="89" cy="80"/>
              </a:xfrm>
              <a:custGeom>
                <a:avLst/>
                <a:gdLst>
                  <a:gd name="T0" fmla="*/ 89 w 89"/>
                  <a:gd name="T1" fmla="*/ 40 h 80"/>
                  <a:gd name="T2" fmla="*/ 89 w 89"/>
                  <a:gd name="T3" fmla="*/ 40 h 80"/>
                  <a:gd name="T4" fmla="*/ 85 w 89"/>
                  <a:gd name="T5" fmla="*/ 56 h 80"/>
                  <a:gd name="T6" fmla="*/ 78 w 89"/>
                  <a:gd name="T7" fmla="*/ 68 h 80"/>
                  <a:gd name="T8" fmla="*/ 61 w 89"/>
                  <a:gd name="T9" fmla="*/ 77 h 80"/>
                  <a:gd name="T10" fmla="*/ 44 w 89"/>
                  <a:gd name="T11" fmla="*/ 80 h 80"/>
                  <a:gd name="T12" fmla="*/ 44 w 89"/>
                  <a:gd name="T13" fmla="*/ 80 h 80"/>
                  <a:gd name="T14" fmla="*/ 27 w 89"/>
                  <a:gd name="T15" fmla="*/ 77 h 80"/>
                  <a:gd name="T16" fmla="*/ 14 w 89"/>
                  <a:gd name="T17" fmla="*/ 68 h 80"/>
                  <a:gd name="T18" fmla="*/ 3 w 89"/>
                  <a:gd name="T19" fmla="*/ 56 h 80"/>
                  <a:gd name="T20" fmla="*/ 0 w 89"/>
                  <a:gd name="T21" fmla="*/ 40 h 80"/>
                  <a:gd name="T22" fmla="*/ 0 w 89"/>
                  <a:gd name="T23" fmla="*/ 40 h 80"/>
                  <a:gd name="T24" fmla="*/ 3 w 89"/>
                  <a:gd name="T25" fmla="*/ 25 h 80"/>
                  <a:gd name="T26" fmla="*/ 14 w 89"/>
                  <a:gd name="T27" fmla="*/ 12 h 80"/>
                  <a:gd name="T28" fmla="*/ 27 w 89"/>
                  <a:gd name="T29" fmla="*/ 3 h 80"/>
                  <a:gd name="T30" fmla="*/ 44 w 89"/>
                  <a:gd name="T31" fmla="*/ 0 h 80"/>
                  <a:gd name="T32" fmla="*/ 44 w 89"/>
                  <a:gd name="T33" fmla="*/ 0 h 80"/>
                  <a:gd name="T34" fmla="*/ 61 w 89"/>
                  <a:gd name="T35" fmla="*/ 3 h 80"/>
                  <a:gd name="T36" fmla="*/ 78 w 89"/>
                  <a:gd name="T37" fmla="*/ 12 h 80"/>
                  <a:gd name="T38" fmla="*/ 85 w 89"/>
                  <a:gd name="T39" fmla="*/ 25 h 80"/>
                  <a:gd name="T40" fmla="*/ 89 w 89"/>
                  <a:gd name="T41" fmla="*/ 40 h 80"/>
                  <a:gd name="T42" fmla="*/ 89 w 89"/>
                  <a:gd name="T43" fmla="*/ 40 h 80"/>
                  <a:gd name="T44" fmla="*/ 89 w 89"/>
                  <a:gd name="T45" fmla="*/ 40 h 80"/>
                  <a:gd name="T46" fmla="*/ 89 w 89"/>
                  <a:gd name="T47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0">
                    <a:moveTo>
                      <a:pt x="89" y="40"/>
                    </a:moveTo>
                    <a:lnTo>
                      <a:pt x="89" y="40"/>
                    </a:lnTo>
                    <a:lnTo>
                      <a:pt x="85" y="56"/>
                    </a:lnTo>
                    <a:lnTo>
                      <a:pt x="78" y="68"/>
                    </a:lnTo>
                    <a:lnTo>
                      <a:pt x="61" y="77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27" y="77"/>
                    </a:lnTo>
                    <a:lnTo>
                      <a:pt x="14" y="68"/>
                    </a:lnTo>
                    <a:lnTo>
                      <a:pt x="3" y="5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3" y="25"/>
                    </a:lnTo>
                    <a:lnTo>
                      <a:pt x="14" y="12"/>
                    </a:lnTo>
                    <a:lnTo>
                      <a:pt x="2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1" y="3"/>
                    </a:lnTo>
                    <a:lnTo>
                      <a:pt x="78" y="12"/>
                    </a:lnTo>
                    <a:lnTo>
                      <a:pt x="85" y="25"/>
                    </a:lnTo>
                    <a:lnTo>
                      <a:pt x="89" y="40"/>
                    </a:lnTo>
                    <a:lnTo>
                      <a:pt x="89" y="40"/>
                    </a:lnTo>
                    <a:close/>
                    <a:moveTo>
                      <a:pt x="89" y="40"/>
                    </a:moveTo>
                    <a:lnTo>
                      <a:pt x="89" y="4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2899" y="1156"/>
                <a:ext cx="89" cy="80"/>
              </a:xfrm>
              <a:custGeom>
                <a:avLst/>
                <a:gdLst>
                  <a:gd name="T0" fmla="*/ 89 w 89"/>
                  <a:gd name="T1" fmla="*/ 40 h 80"/>
                  <a:gd name="T2" fmla="*/ 89 w 89"/>
                  <a:gd name="T3" fmla="*/ 40 h 80"/>
                  <a:gd name="T4" fmla="*/ 85 w 89"/>
                  <a:gd name="T5" fmla="*/ 56 h 80"/>
                  <a:gd name="T6" fmla="*/ 78 w 89"/>
                  <a:gd name="T7" fmla="*/ 68 h 80"/>
                  <a:gd name="T8" fmla="*/ 61 w 89"/>
                  <a:gd name="T9" fmla="*/ 77 h 80"/>
                  <a:gd name="T10" fmla="*/ 44 w 89"/>
                  <a:gd name="T11" fmla="*/ 80 h 80"/>
                  <a:gd name="T12" fmla="*/ 44 w 89"/>
                  <a:gd name="T13" fmla="*/ 80 h 80"/>
                  <a:gd name="T14" fmla="*/ 27 w 89"/>
                  <a:gd name="T15" fmla="*/ 77 h 80"/>
                  <a:gd name="T16" fmla="*/ 14 w 89"/>
                  <a:gd name="T17" fmla="*/ 68 h 80"/>
                  <a:gd name="T18" fmla="*/ 3 w 89"/>
                  <a:gd name="T19" fmla="*/ 56 h 80"/>
                  <a:gd name="T20" fmla="*/ 0 w 89"/>
                  <a:gd name="T21" fmla="*/ 40 h 80"/>
                  <a:gd name="T22" fmla="*/ 0 w 89"/>
                  <a:gd name="T23" fmla="*/ 40 h 80"/>
                  <a:gd name="T24" fmla="*/ 3 w 89"/>
                  <a:gd name="T25" fmla="*/ 25 h 80"/>
                  <a:gd name="T26" fmla="*/ 14 w 89"/>
                  <a:gd name="T27" fmla="*/ 12 h 80"/>
                  <a:gd name="T28" fmla="*/ 27 w 89"/>
                  <a:gd name="T29" fmla="*/ 3 h 80"/>
                  <a:gd name="T30" fmla="*/ 44 w 89"/>
                  <a:gd name="T31" fmla="*/ 0 h 80"/>
                  <a:gd name="T32" fmla="*/ 44 w 89"/>
                  <a:gd name="T33" fmla="*/ 0 h 80"/>
                  <a:gd name="T34" fmla="*/ 61 w 89"/>
                  <a:gd name="T35" fmla="*/ 3 h 80"/>
                  <a:gd name="T36" fmla="*/ 78 w 89"/>
                  <a:gd name="T37" fmla="*/ 12 h 80"/>
                  <a:gd name="T38" fmla="*/ 85 w 89"/>
                  <a:gd name="T39" fmla="*/ 25 h 80"/>
                  <a:gd name="T40" fmla="*/ 89 w 89"/>
                  <a:gd name="T41" fmla="*/ 40 h 80"/>
                  <a:gd name="T42" fmla="*/ 89 w 89"/>
                  <a:gd name="T4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0">
                    <a:moveTo>
                      <a:pt x="89" y="40"/>
                    </a:moveTo>
                    <a:lnTo>
                      <a:pt x="89" y="40"/>
                    </a:lnTo>
                    <a:lnTo>
                      <a:pt x="85" y="56"/>
                    </a:lnTo>
                    <a:lnTo>
                      <a:pt x="78" y="68"/>
                    </a:lnTo>
                    <a:lnTo>
                      <a:pt x="61" y="77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27" y="77"/>
                    </a:lnTo>
                    <a:lnTo>
                      <a:pt x="14" y="68"/>
                    </a:lnTo>
                    <a:lnTo>
                      <a:pt x="3" y="5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3" y="25"/>
                    </a:lnTo>
                    <a:lnTo>
                      <a:pt x="14" y="12"/>
                    </a:lnTo>
                    <a:lnTo>
                      <a:pt x="2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1" y="3"/>
                    </a:lnTo>
                    <a:lnTo>
                      <a:pt x="78" y="12"/>
                    </a:lnTo>
                    <a:lnTo>
                      <a:pt x="85" y="25"/>
                    </a:lnTo>
                    <a:lnTo>
                      <a:pt x="89" y="40"/>
                    </a:lnTo>
                    <a:lnTo>
                      <a:pt x="89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0" name="Line 70"/>
              <p:cNvSpPr>
                <a:spLocks noChangeShapeType="1"/>
              </p:cNvSpPr>
              <p:nvPr/>
            </p:nvSpPr>
            <p:spPr bwMode="auto">
              <a:xfrm>
                <a:off x="2988" y="11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1" name="Rectangle 71"/>
              <p:cNvSpPr>
                <a:spLocks noChangeArrowheads="1"/>
              </p:cNvSpPr>
              <p:nvPr/>
            </p:nvSpPr>
            <p:spPr bwMode="auto">
              <a:xfrm>
                <a:off x="2899" y="1261"/>
                <a:ext cx="501" cy="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" name="Freeform 72"/>
              <p:cNvSpPr>
                <a:spLocks noEditPoints="1"/>
              </p:cNvSpPr>
              <p:nvPr/>
            </p:nvSpPr>
            <p:spPr bwMode="auto">
              <a:xfrm>
                <a:off x="2988" y="1156"/>
                <a:ext cx="412" cy="80"/>
              </a:xfrm>
              <a:custGeom>
                <a:avLst/>
                <a:gdLst>
                  <a:gd name="T0" fmla="*/ 340 w 412"/>
                  <a:gd name="T1" fmla="*/ 0 h 80"/>
                  <a:gd name="T2" fmla="*/ 75 w 412"/>
                  <a:gd name="T3" fmla="*/ 0 h 80"/>
                  <a:gd name="T4" fmla="*/ 75 w 412"/>
                  <a:gd name="T5" fmla="*/ 0 h 80"/>
                  <a:gd name="T6" fmla="*/ 58 w 412"/>
                  <a:gd name="T7" fmla="*/ 0 h 80"/>
                  <a:gd name="T8" fmla="*/ 44 w 412"/>
                  <a:gd name="T9" fmla="*/ 6 h 80"/>
                  <a:gd name="T10" fmla="*/ 34 w 412"/>
                  <a:gd name="T11" fmla="*/ 12 h 80"/>
                  <a:gd name="T12" fmla="*/ 23 w 412"/>
                  <a:gd name="T13" fmla="*/ 18 h 80"/>
                  <a:gd name="T14" fmla="*/ 13 w 412"/>
                  <a:gd name="T15" fmla="*/ 28 h 80"/>
                  <a:gd name="T16" fmla="*/ 6 w 412"/>
                  <a:gd name="T17" fmla="*/ 40 h 80"/>
                  <a:gd name="T18" fmla="*/ 3 w 412"/>
                  <a:gd name="T19" fmla="*/ 52 h 80"/>
                  <a:gd name="T20" fmla="*/ 0 w 412"/>
                  <a:gd name="T21" fmla="*/ 65 h 80"/>
                  <a:gd name="T22" fmla="*/ 0 w 412"/>
                  <a:gd name="T23" fmla="*/ 80 h 80"/>
                  <a:gd name="T24" fmla="*/ 412 w 412"/>
                  <a:gd name="T25" fmla="*/ 80 h 80"/>
                  <a:gd name="T26" fmla="*/ 412 w 412"/>
                  <a:gd name="T27" fmla="*/ 65 h 80"/>
                  <a:gd name="T28" fmla="*/ 412 w 412"/>
                  <a:gd name="T29" fmla="*/ 65 h 80"/>
                  <a:gd name="T30" fmla="*/ 412 w 412"/>
                  <a:gd name="T31" fmla="*/ 52 h 80"/>
                  <a:gd name="T32" fmla="*/ 409 w 412"/>
                  <a:gd name="T33" fmla="*/ 40 h 80"/>
                  <a:gd name="T34" fmla="*/ 402 w 412"/>
                  <a:gd name="T35" fmla="*/ 28 h 80"/>
                  <a:gd name="T36" fmla="*/ 392 w 412"/>
                  <a:gd name="T37" fmla="*/ 18 h 80"/>
                  <a:gd name="T38" fmla="*/ 381 w 412"/>
                  <a:gd name="T39" fmla="*/ 12 h 80"/>
                  <a:gd name="T40" fmla="*/ 368 w 412"/>
                  <a:gd name="T41" fmla="*/ 6 h 80"/>
                  <a:gd name="T42" fmla="*/ 354 w 412"/>
                  <a:gd name="T43" fmla="*/ 0 h 80"/>
                  <a:gd name="T44" fmla="*/ 340 w 412"/>
                  <a:gd name="T45" fmla="*/ 0 h 80"/>
                  <a:gd name="T46" fmla="*/ 340 w 412"/>
                  <a:gd name="T47" fmla="*/ 0 h 80"/>
                  <a:gd name="T48" fmla="*/ 340 w 412"/>
                  <a:gd name="T49" fmla="*/ 0 h 80"/>
                  <a:gd name="T50" fmla="*/ 340 w 412"/>
                  <a:gd name="T5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2" h="80">
                    <a:moveTo>
                      <a:pt x="340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58" y="0"/>
                    </a:lnTo>
                    <a:lnTo>
                      <a:pt x="44" y="6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3" y="28"/>
                    </a:lnTo>
                    <a:lnTo>
                      <a:pt x="6" y="40"/>
                    </a:lnTo>
                    <a:lnTo>
                      <a:pt x="3" y="52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412" y="80"/>
                    </a:lnTo>
                    <a:lnTo>
                      <a:pt x="412" y="65"/>
                    </a:lnTo>
                    <a:lnTo>
                      <a:pt x="412" y="65"/>
                    </a:lnTo>
                    <a:lnTo>
                      <a:pt x="412" y="52"/>
                    </a:lnTo>
                    <a:lnTo>
                      <a:pt x="409" y="40"/>
                    </a:lnTo>
                    <a:lnTo>
                      <a:pt x="402" y="28"/>
                    </a:lnTo>
                    <a:lnTo>
                      <a:pt x="392" y="18"/>
                    </a:lnTo>
                    <a:lnTo>
                      <a:pt x="381" y="12"/>
                    </a:lnTo>
                    <a:lnTo>
                      <a:pt x="368" y="6"/>
                    </a:lnTo>
                    <a:lnTo>
                      <a:pt x="354" y="0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2988" y="1156"/>
                <a:ext cx="412" cy="80"/>
              </a:xfrm>
              <a:custGeom>
                <a:avLst/>
                <a:gdLst>
                  <a:gd name="T0" fmla="*/ 340 w 412"/>
                  <a:gd name="T1" fmla="*/ 0 h 80"/>
                  <a:gd name="T2" fmla="*/ 75 w 412"/>
                  <a:gd name="T3" fmla="*/ 0 h 80"/>
                  <a:gd name="T4" fmla="*/ 75 w 412"/>
                  <a:gd name="T5" fmla="*/ 0 h 80"/>
                  <a:gd name="T6" fmla="*/ 58 w 412"/>
                  <a:gd name="T7" fmla="*/ 0 h 80"/>
                  <a:gd name="T8" fmla="*/ 44 w 412"/>
                  <a:gd name="T9" fmla="*/ 6 h 80"/>
                  <a:gd name="T10" fmla="*/ 34 w 412"/>
                  <a:gd name="T11" fmla="*/ 12 h 80"/>
                  <a:gd name="T12" fmla="*/ 23 w 412"/>
                  <a:gd name="T13" fmla="*/ 18 h 80"/>
                  <a:gd name="T14" fmla="*/ 13 w 412"/>
                  <a:gd name="T15" fmla="*/ 28 h 80"/>
                  <a:gd name="T16" fmla="*/ 6 w 412"/>
                  <a:gd name="T17" fmla="*/ 40 h 80"/>
                  <a:gd name="T18" fmla="*/ 3 w 412"/>
                  <a:gd name="T19" fmla="*/ 52 h 80"/>
                  <a:gd name="T20" fmla="*/ 0 w 412"/>
                  <a:gd name="T21" fmla="*/ 65 h 80"/>
                  <a:gd name="T22" fmla="*/ 0 w 412"/>
                  <a:gd name="T23" fmla="*/ 80 h 80"/>
                  <a:gd name="T24" fmla="*/ 412 w 412"/>
                  <a:gd name="T25" fmla="*/ 80 h 80"/>
                  <a:gd name="T26" fmla="*/ 412 w 412"/>
                  <a:gd name="T27" fmla="*/ 65 h 80"/>
                  <a:gd name="T28" fmla="*/ 412 w 412"/>
                  <a:gd name="T29" fmla="*/ 65 h 80"/>
                  <a:gd name="T30" fmla="*/ 412 w 412"/>
                  <a:gd name="T31" fmla="*/ 52 h 80"/>
                  <a:gd name="T32" fmla="*/ 409 w 412"/>
                  <a:gd name="T33" fmla="*/ 40 h 80"/>
                  <a:gd name="T34" fmla="*/ 402 w 412"/>
                  <a:gd name="T35" fmla="*/ 28 h 80"/>
                  <a:gd name="T36" fmla="*/ 392 w 412"/>
                  <a:gd name="T37" fmla="*/ 18 h 80"/>
                  <a:gd name="T38" fmla="*/ 381 w 412"/>
                  <a:gd name="T39" fmla="*/ 12 h 80"/>
                  <a:gd name="T40" fmla="*/ 368 w 412"/>
                  <a:gd name="T41" fmla="*/ 6 h 80"/>
                  <a:gd name="T42" fmla="*/ 354 w 412"/>
                  <a:gd name="T43" fmla="*/ 0 h 80"/>
                  <a:gd name="T44" fmla="*/ 340 w 412"/>
                  <a:gd name="T45" fmla="*/ 0 h 80"/>
                  <a:gd name="T46" fmla="*/ 340 w 412"/>
                  <a:gd name="T4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2" h="80">
                    <a:moveTo>
                      <a:pt x="340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58" y="0"/>
                    </a:lnTo>
                    <a:lnTo>
                      <a:pt x="44" y="6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3" y="28"/>
                    </a:lnTo>
                    <a:lnTo>
                      <a:pt x="6" y="40"/>
                    </a:lnTo>
                    <a:lnTo>
                      <a:pt x="3" y="52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412" y="80"/>
                    </a:lnTo>
                    <a:lnTo>
                      <a:pt x="412" y="65"/>
                    </a:lnTo>
                    <a:lnTo>
                      <a:pt x="412" y="65"/>
                    </a:lnTo>
                    <a:lnTo>
                      <a:pt x="412" y="52"/>
                    </a:lnTo>
                    <a:lnTo>
                      <a:pt x="409" y="40"/>
                    </a:lnTo>
                    <a:lnTo>
                      <a:pt x="402" y="28"/>
                    </a:lnTo>
                    <a:lnTo>
                      <a:pt x="392" y="18"/>
                    </a:lnTo>
                    <a:lnTo>
                      <a:pt x="381" y="12"/>
                    </a:lnTo>
                    <a:lnTo>
                      <a:pt x="368" y="6"/>
                    </a:lnTo>
                    <a:lnTo>
                      <a:pt x="354" y="0"/>
                    </a:lnTo>
                    <a:lnTo>
                      <a:pt x="340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4" name="Line 74"/>
              <p:cNvSpPr>
                <a:spLocks noChangeShapeType="1"/>
              </p:cNvSpPr>
              <p:nvPr/>
            </p:nvSpPr>
            <p:spPr bwMode="auto">
              <a:xfrm>
                <a:off x="3328" y="11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5" name="Freeform 75"/>
              <p:cNvSpPr>
                <a:spLocks noEditPoints="1"/>
              </p:cNvSpPr>
              <p:nvPr/>
            </p:nvSpPr>
            <p:spPr bwMode="auto">
              <a:xfrm>
                <a:off x="2899" y="1342"/>
                <a:ext cx="501" cy="53"/>
              </a:xfrm>
              <a:custGeom>
                <a:avLst/>
                <a:gdLst>
                  <a:gd name="T0" fmla="*/ 0 w 501"/>
                  <a:gd name="T1" fmla="*/ 53 h 53"/>
                  <a:gd name="T2" fmla="*/ 31 w 501"/>
                  <a:gd name="T3" fmla="*/ 53 h 53"/>
                  <a:gd name="T4" fmla="*/ 31 w 501"/>
                  <a:gd name="T5" fmla="*/ 28 h 53"/>
                  <a:gd name="T6" fmla="*/ 474 w 501"/>
                  <a:gd name="T7" fmla="*/ 28 h 53"/>
                  <a:gd name="T8" fmla="*/ 474 w 501"/>
                  <a:gd name="T9" fmla="*/ 53 h 53"/>
                  <a:gd name="T10" fmla="*/ 501 w 501"/>
                  <a:gd name="T11" fmla="*/ 53 h 53"/>
                  <a:gd name="T12" fmla="*/ 501 w 501"/>
                  <a:gd name="T13" fmla="*/ 0 h 53"/>
                  <a:gd name="T14" fmla="*/ 0 w 501"/>
                  <a:gd name="T15" fmla="*/ 0 h 53"/>
                  <a:gd name="T16" fmla="*/ 0 w 501"/>
                  <a:gd name="T17" fmla="*/ 53 h 53"/>
                  <a:gd name="T18" fmla="*/ 0 w 501"/>
                  <a:gd name="T19" fmla="*/ 53 h 53"/>
                  <a:gd name="T20" fmla="*/ 0 w 501"/>
                  <a:gd name="T2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1" h="53">
                    <a:moveTo>
                      <a:pt x="0" y="53"/>
                    </a:moveTo>
                    <a:lnTo>
                      <a:pt x="31" y="53"/>
                    </a:lnTo>
                    <a:lnTo>
                      <a:pt x="31" y="28"/>
                    </a:lnTo>
                    <a:lnTo>
                      <a:pt x="474" y="28"/>
                    </a:lnTo>
                    <a:lnTo>
                      <a:pt x="474" y="53"/>
                    </a:lnTo>
                    <a:lnTo>
                      <a:pt x="501" y="53"/>
                    </a:lnTo>
                    <a:lnTo>
                      <a:pt x="501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  <a:moveTo>
                      <a:pt x="0" y="53"/>
                    </a:move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899" y="1342"/>
                <a:ext cx="501" cy="53"/>
              </a:xfrm>
              <a:custGeom>
                <a:avLst/>
                <a:gdLst>
                  <a:gd name="T0" fmla="*/ 0 w 501"/>
                  <a:gd name="T1" fmla="*/ 53 h 53"/>
                  <a:gd name="T2" fmla="*/ 31 w 501"/>
                  <a:gd name="T3" fmla="*/ 53 h 53"/>
                  <a:gd name="T4" fmla="*/ 31 w 501"/>
                  <a:gd name="T5" fmla="*/ 28 h 53"/>
                  <a:gd name="T6" fmla="*/ 474 w 501"/>
                  <a:gd name="T7" fmla="*/ 28 h 53"/>
                  <a:gd name="T8" fmla="*/ 474 w 501"/>
                  <a:gd name="T9" fmla="*/ 53 h 53"/>
                  <a:gd name="T10" fmla="*/ 501 w 501"/>
                  <a:gd name="T11" fmla="*/ 53 h 53"/>
                  <a:gd name="T12" fmla="*/ 501 w 501"/>
                  <a:gd name="T13" fmla="*/ 0 h 53"/>
                  <a:gd name="T14" fmla="*/ 0 w 501"/>
                  <a:gd name="T15" fmla="*/ 0 h 53"/>
                  <a:gd name="T16" fmla="*/ 0 w 501"/>
                  <a:gd name="T1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53">
                    <a:moveTo>
                      <a:pt x="0" y="53"/>
                    </a:moveTo>
                    <a:lnTo>
                      <a:pt x="31" y="53"/>
                    </a:lnTo>
                    <a:lnTo>
                      <a:pt x="31" y="28"/>
                    </a:lnTo>
                    <a:lnTo>
                      <a:pt x="474" y="28"/>
                    </a:lnTo>
                    <a:lnTo>
                      <a:pt x="474" y="53"/>
                    </a:lnTo>
                    <a:lnTo>
                      <a:pt x="501" y="53"/>
                    </a:lnTo>
                    <a:lnTo>
                      <a:pt x="501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7" name="Line 77"/>
              <p:cNvSpPr>
                <a:spLocks noChangeShapeType="1"/>
              </p:cNvSpPr>
              <p:nvPr/>
            </p:nvSpPr>
            <p:spPr bwMode="auto">
              <a:xfrm>
                <a:off x="2899" y="13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8" name="Freeform 78"/>
              <p:cNvSpPr>
                <a:spLocks noEditPoints="1"/>
              </p:cNvSpPr>
              <p:nvPr/>
            </p:nvSpPr>
            <p:spPr bwMode="auto">
              <a:xfrm>
                <a:off x="3138" y="994"/>
                <a:ext cx="85" cy="81"/>
              </a:xfrm>
              <a:custGeom>
                <a:avLst/>
                <a:gdLst>
                  <a:gd name="T0" fmla="*/ 3 w 85"/>
                  <a:gd name="T1" fmla="*/ 81 h 81"/>
                  <a:gd name="T2" fmla="*/ 85 w 85"/>
                  <a:gd name="T3" fmla="*/ 81 h 81"/>
                  <a:gd name="T4" fmla="*/ 85 w 85"/>
                  <a:gd name="T5" fmla="*/ 53 h 81"/>
                  <a:gd name="T6" fmla="*/ 51 w 85"/>
                  <a:gd name="T7" fmla="*/ 53 h 81"/>
                  <a:gd name="T8" fmla="*/ 81 w 85"/>
                  <a:gd name="T9" fmla="*/ 0 h 81"/>
                  <a:gd name="T10" fmla="*/ 0 w 85"/>
                  <a:gd name="T11" fmla="*/ 0 h 81"/>
                  <a:gd name="T12" fmla="*/ 0 w 85"/>
                  <a:gd name="T13" fmla="*/ 28 h 81"/>
                  <a:gd name="T14" fmla="*/ 34 w 85"/>
                  <a:gd name="T15" fmla="*/ 28 h 81"/>
                  <a:gd name="T16" fmla="*/ 3 w 85"/>
                  <a:gd name="T17" fmla="*/ 81 h 81"/>
                  <a:gd name="T18" fmla="*/ 3 w 85"/>
                  <a:gd name="T19" fmla="*/ 81 h 81"/>
                  <a:gd name="T20" fmla="*/ 3 w 85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81">
                    <a:moveTo>
                      <a:pt x="3" y="81"/>
                    </a:moveTo>
                    <a:lnTo>
                      <a:pt x="85" y="81"/>
                    </a:lnTo>
                    <a:lnTo>
                      <a:pt x="85" y="53"/>
                    </a:lnTo>
                    <a:lnTo>
                      <a:pt x="51" y="53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3" y="81"/>
                    </a:lnTo>
                    <a:close/>
                    <a:moveTo>
                      <a:pt x="3" y="81"/>
                    </a:moveTo>
                    <a:lnTo>
                      <a:pt x="3" y="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3138" y="994"/>
                <a:ext cx="85" cy="81"/>
              </a:xfrm>
              <a:custGeom>
                <a:avLst/>
                <a:gdLst>
                  <a:gd name="T0" fmla="*/ 3 w 85"/>
                  <a:gd name="T1" fmla="*/ 81 h 81"/>
                  <a:gd name="T2" fmla="*/ 85 w 85"/>
                  <a:gd name="T3" fmla="*/ 81 h 81"/>
                  <a:gd name="T4" fmla="*/ 85 w 85"/>
                  <a:gd name="T5" fmla="*/ 53 h 81"/>
                  <a:gd name="T6" fmla="*/ 51 w 85"/>
                  <a:gd name="T7" fmla="*/ 53 h 81"/>
                  <a:gd name="T8" fmla="*/ 81 w 85"/>
                  <a:gd name="T9" fmla="*/ 0 h 81"/>
                  <a:gd name="T10" fmla="*/ 0 w 85"/>
                  <a:gd name="T11" fmla="*/ 0 h 81"/>
                  <a:gd name="T12" fmla="*/ 0 w 85"/>
                  <a:gd name="T13" fmla="*/ 28 h 81"/>
                  <a:gd name="T14" fmla="*/ 34 w 85"/>
                  <a:gd name="T15" fmla="*/ 28 h 81"/>
                  <a:gd name="T16" fmla="*/ 3 w 85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1">
                    <a:moveTo>
                      <a:pt x="3" y="81"/>
                    </a:moveTo>
                    <a:lnTo>
                      <a:pt x="85" y="81"/>
                    </a:lnTo>
                    <a:lnTo>
                      <a:pt x="85" y="53"/>
                    </a:lnTo>
                    <a:lnTo>
                      <a:pt x="51" y="53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3" y="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0" name="Line 80"/>
              <p:cNvSpPr>
                <a:spLocks noChangeShapeType="1"/>
              </p:cNvSpPr>
              <p:nvPr/>
            </p:nvSpPr>
            <p:spPr bwMode="auto">
              <a:xfrm>
                <a:off x="3141" y="10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1" name="Freeform 81"/>
              <p:cNvSpPr>
                <a:spLocks noEditPoints="1"/>
              </p:cNvSpPr>
              <p:nvPr/>
            </p:nvSpPr>
            <p:spPr bwMode="auto">
              <a:xfrm>
                <a:off x="3018" y="1047"/>
                <a:ext cx="89" cy="81"/>
              </a:xfrm>
              <a:custGeom>
                <a:avLst/>
                <a:gdLst>
                  <a:gd name="T0" fmla="*/ 7 w 89"/>
                  <a:gd name="T1" fmla="*/ 81 h 81"/>
                  <a:gd name="T2" fmla="*/ 89 w 89"/>
                  <a:gd name="T3" fmla="*/ 81 h 81"/>
                  <a:gd name="T4" fmla="*/ 89 w 89"/>
                  <a:gd name="T5" fmla="*/ 56 h 81"/>
                  <a:gd name="T6" fmla="*/ 55 w 89"/>
                  <a:gd name="T7" fmla="*/ 56 h 81"/>
                  <a:gd name="T8" fmla="*/ 82 w 89"/>
                  <a:gd name="T9" fmla="*/ 0 h 81"/>
                  <a:gd name="T10" fmla="*/ 0 w 89"/>
                  <a:gd name="T11" fmla="*/ 0 h 81"/>
                  <a:gd name="T12" fmla="*/ 0 w 89"/>
                  <a:gd name="T13" fmla="*/ 28 h 81"/>
                  <a:gd name="T14" fmla="*/ 34 w 89"/>
                  <a:gd name="T15" fmla="*/ 28 h 81"/>
                  <a:gd name="T16" fmla="*/ 7 w 89"/>
                  <a:gd name="T17" fmla="*/ 81 h 81"/>
                  <a:gd name="T18" fmla="*/ 7 w 89"/>
                  <a:gd name="T19" fmla="*/ 81 h 81"/>
                  <a:gd name="T20" fmla="*/ 7 w 8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81">
                    <a:moveTo>
                      <a:pt x="7" y="81"/>
                    </a:moveTo>
                    <a:lnTo>
                      <a:pt x="89" y="81"/>
                    </a:lnTo>
                    <a:lnTo>
                      <a:pt x="89" y="56"/>
                    </a:lnTo>
                    <a:lnTo>
                      <a:pt x="55" y="56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7" y="81"/>
                    </a:lnTo>
                    <a:close/>
                    <a:moveTo>
                      <a:pt x="7" y="81"/>
                    </a:move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3018" y="1047"/>
                <a:ext cx="89" cy="81"/>
              </a:xfrm>
              <a:custGeom>
                <a:avLst/>
                <a:gdLst>
                  <a:gd name="T0" fmla="*/ 7 w 89"/>
                  <a:gd name="T1" fmla="*/ 81 h 81"/>
                  <a:gd name="T2" fmla="*/ 89 w 89"/>
                  <a:gd name="T3" fmla="*/ 81 h 81"/>
                  <a:gd name="T4" fmla="*/ 89 w 89"/>
                  <a:gd name="T5" fmla="*/ 56 h 81"/>
                  <a:gd name="T6" fmla="*/ 55 w 89"/>
                  <a:gd name="T7" fmla="*/ 56 h 81"/>
                  <a:gd name="T8" fmla="*/ 82 w 89"/>
                  <a:gd name="T9" fmla="*/ 0 h 81"/>
                  <a:gd name="T10" fmla="*/ 0 w 89"/>
                  <a:gd name="T11" fmla="*/ 0 h 81"/>
                  <a:gd name="T12" fmla="*/ 0 w 89"/>
                  <a:gd name="T13" fmla="*/ 28 h 81"/>
                  <a:gd name="T14" fmla="*/ 34 w 89"/>
                  <a:gd name="T15" fmla="*/ 28 h 81"/>
                  <a:gd name="T16" fmla="*/ 7 w 8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1">
                    <a:moveTo>
                      <a:pt x="7" y="81"/>
                    </a:moveTo>
                    <a:lnTo>
                      <a:pt x="89" y="81"/>
                    </a:lnTo>
                    <a:lnTo>
                      <a:pt x="89" y="56"/>
                    </a:lnTo>
                    <a:lnTo>
                      <a:pt x="55" y="56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7" y="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3" name="Line 83"/>
              <p:cNvSpPr>
                <a:spLocks noChangeShapeType="1"/>
              </p:cNvSpPr>
              <p:nvPr/>
            </p:nvSpPr>
            <p:spPr bwMode="auto">
              <a:xfrm>
                <a:off x="3025" y="11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03" name="קבוצה 102"/>
          <p:cNvGrpSpPr/>
          <p:nvPr/>
        </p:nvGrpSpPr>
        <p:grpSpPr>
          <a:xfrm>
            <a:off x="2896389" y="1577975"/>
            <a:ext cx="921792" cy="1159816"/>
            <a:chOff x="2896389" y="1577975"/>
            <a:chExt cx="921792" cy="1159816"/>
          </a:xfrm>
        </p:grpSpPr>
        <p:sp>
          <p:nvSpPr>
            <p:cNvPr id="9" name="TextBox 8"/>
            <p:cNvSpPr txBox="1"/>
            <p:nvPr/>
          </p:nvSpPr>
          <p:spPr>
            <a:xfrm>
              <a:off x="2896389" y="2214571"/>
              <a:ext cx="92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5F5C5A"/>
                  </a:solidFill>
                </a:rPr>
                <a:t>النشاط البدني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94" name="Group 86"/>
            <p:cNvGrpSpPr>
              <a:grpSpLocks noChangeAspect="1"/>
            </p:cNvGrpSpPr>
            <p:nvPr/>
          </p:nvGrpSpPr>
          <p:grpSpPr bwMode="auto">
            <a:xfrm>
              <a:off x="3205163" y="1577975"/>
              <a:ext cx="515937" cy="636588"/>
              <a:chOff x="2019" y="994"/>
              <a:chExt cx="325" cy="401"/>
            </a:xfrm>
          </p:grpSpPr>
          <p:sp>
            <p:nvSpPr>
              <p:cNvPr id="95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2019" y="994"/>
                <a:ext cx="32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6" name="Freeform 87"/>
              <p:cNvSpPr>
                <a:spLocks noEditPoints="1"/>
              </p:cNvSpPr>
              <p:nvPr/>
            </p:nvSpPr>
            <p:spPr bwMode="auto">
              <a:xfrm>
                <a:off x="2022" y="994"/>
                <a:ext cx="322" cy="401"/>
              </a:xfrm>
              <a:custGeom>
                <a:avLst/>
                <a:gdLst>
                  <a:gd name="T0" fmla="*/ 298 w 322"/>
                  <a:gd name="T1" fmla="*/ 0 h 401"/>
                  <a:gd name="T2" fmla="*/ 247 w 322"/>
                  <a:gd name="T3" fmla="*/ 8 h 401"/>
                  <a:gd name="T4" fmla="*/ 205 w 322"/>
                  <a:gd name="T5" fmla="*/ 27 h 401"/>
                  <a:gd name="T6" fmla="*/ 172 w 322"/>
                  <a:gd name="T7" fmla="*/ 52 h 401"/>
                  <a:gd name="T8" fmla="*/ 144 w 322"/>
                  <a:gd name="T9" fmla="*/ 85 h 401"/>
                  <a:gd name="T10" fmla="*/ 126 w 322"/>
                  <a:gd name="T11" fmla="*/ 110 h 401"/>
                  <a:gd name="T12" fmla="*/ 84 w 322"/>
                  <a:gd name="T13" fmla="*/ 184 h 401"/>
                  <a:gd name="T14" fmla="*/ 69 w 322"/>
                  <a:gd name="T15" fmla="*/ 217 h 401"/>
                  <a:gd name="T16" fmla="*/ 30 w 322"/>
                  <a:gd name="T17" fmla="*/ 291 h 401"/>
                  <a:gd name="T18" fmla="*/ 0 w 322"/>
                  <a:gd name="T19" fmla="*/ 365 h 401"/>
                  <a:gd name="T20" fmla="*/ 3 w 322"/>
                  <a:gd name="T21" fmla="*/ 387 h 401"/>
                  <a:gd name="T22" fmla="*/ 18 w 322"/>
                  <a:gd name="T23" fmla="*/ 398 h 401"/>
                  <a:gd name="T24" fmla="*/ 36 w 322"/>
                  <a:gd name="T25" fmla="*/ 401 h 401"/>
                  <a:gd name="T26" fmla="*/ 51 w 322"/>
                  <a:gd name="T27" fmla="*/ 387 h 401"/>
                  <a:gd name="T28" fmla="*/ 72 w 322"/>
                  <a:gd name="T29" fmla="*/ 330 h 401"/>
                  <a:gd name="T30" fmla="*/ 99 w 322"/>
                  <a:gd name="T31" fmla="*/ 272 h 401"/>
                  <a:gd name="T32" fmla="*/ 156 w 322"/>
                  <a:gd name="T33" fmla="*/ 385 h 401"/>
                  <a:gd name="T34" fmla="*/ 172 w 322"/>
                  <a:gd name="T35" fmla="*/ 396 h 401"/>
                  <a:gd name="T36" fmla="*/ 193 w 322"/>
                  <a:gd name="T37" fmla="*/ 393 h 401"/>
                  <a:gd name="T38" fmla="*/ 205 w 322"/>
                  <a:gd name="T39" fmla="*/ 379 h 401"/>
                  <a:gd name="T40" fmla="*/ 205 w 322"/>
                  <a:gd name="T41" fmla="*/ 360 h 401"/>
                  <a:gd name="T42" fmla="*/ 144 w 322"/>
                  <a:gd name="T43" fmla="*/ 244 h 401"/>
                  <a:gd name="T44" fmla="*/ 144 w 322"/>
                  <a:gd name="T45" fmla="*/ 242 h 401"/>
                  <a:gd name="T46" fmla="*/ 156 w 322"/>
                  <a:gd name="T47" fmla="*/ 242 h 401"/>
                  <a:gd name="T48" fmla="*/ 244 w 322"/>
                  <a:gd name="T49" fmla="*/ 228 h 401"/>
                  <a:gd name="T50" fmla="*/ 250 w 322"/>
                  <a:gd name="T51" fmla="*/ 222 h 401"/>
                  <a:gd name="T52" fmla="*/ 259 w 322"/>
                  <a:gd name="T53" fmla="*/ 209 h 401"/>
                  <a:gd name="T54" fmla="*/ 259 w 322"/>
                  <a:gd name="T55" fmla="*/ 203 h 401"/>
                  <a:gd name="T56" fmla="*/ 241 w 322"/>
                  <a:gd name="T57" fmla="*/ 162 h 401"/>
                  <a:gd name="T58" fmla="*/ 211 w 322"/>
                  <a:gd name="T59" fmla="*/ 132 h 401"/>
                  <a:gd name="T60" fmla="*/ 208 w 322"/>
                  <a:gd name="T61" fmla="*/ 124 h 401"/>
                  <a:gd name="T62" fmla="*/ 184 w 322"/>
                  <a:gd name="T63" fmla="*/ 102 h 401"/>
                  <a:gd name="T64" fmla="*/ 193 w 322"/>
                  <a:gd name="T65" fmla="*/ 88 h 401"/>
                  <a:gd name="T66" fmla="*/ 220 w 322"/>
                  <a:gd name="T67" fmla="*/ 66 h 401"/>
                  <a:gd name="T68" fmla="*/ 250 w 322"/>
                  <a:gd name="T69" fmla="*/ 52 h 401"/>
                  <a:gd name="T70" fmla="*/ 286 w 322"/>
                  <a:gd name="T71" fmla="*/ 41 h 401"/>
                  <a:gd name="T72" fmla="*/ 307 w 322"/>
                  <a:gd name="T73" fmla="*/ 38 h 401"/>
                  <a:gd name="T74" fmla="*/ 319 w 322"/>
                  <a:gd name="T75" fmla="*/ 33 h 401"/>
                  <a:gd name="T76" fmla="*/ 322 w 322"/>
                  <a:gd name="T77" fmla="*/ 19 h 401"/>
                  <a:gd name="T78" fmla="*/ 313 w 322"/>
                  <a:gd name="T79" fmla="*/ 5 h 401"/>
                  <a:gd name="T80" fmla="*/ 298 w 322"/>
                  <a:gd name="T81" fmla="*/ 0 h 401"/>
                  <a:gd name="T82" fmla="*/ 190 w 322"/>
                  <a:gd name="T83" fmla="*/ 170 h 401"/>
                  <a:gd name="T84" fmla="*/ 202 w 322"/>
                  <a:gd name="T85" fmla="*/ 181 h 401"/>
                  <a:gd name="T86" fmla="*/ 208 w 322"/>
                  <a:gd name="T87" fmla="*/ 192 h 401"/>
                  <a:gd name="T88" fmla="*/ 166 w 322"/>
                  <a:gd name="T89" fmla="*/ 201 h 401"/>
                  <a:gd name="T90" fmla="*/ 190 w 322"/>
                  <a:gd name="T91" fmla="*/ 170 h 401"/>
                  <a:gd name="T92" fmla="*/ 190 w 322"/>
                  <a:gd name="T93" fmla="*/ 17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" h="401">
                    <a:moveTo>
                      <a:pt x="298" y="0"/>
                    </a:moveTo>
                    <a:lnTo>
                      <a:pt x="298" y="0"/>
                    </a:lnTo>
                    <a:lnTo>
                      <a:pt x="271" y="3"/>
                    </a:lnTo>
                    <a:lnTo>
                      <a:pt x="247" y="8"/>
                    </a:lnTo>
                    <a:lnTo>
                      <a:pt x="226" y="16"/>
                    </a:lnTo>
                    <a:lnTo>
                      <a:pt x="205" y="27"/>
                    </a:lnTo>
                    <a:lnTo>
                      <a:pt x="187" y="38"/>
                    </a:lnTo>
                    <a:lnTo>
                      <a:pt x="172" y="52"/>
                    </a:lnTo>
                    <a:lnTo>
                      <a:pt x="156" y="69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26" y="110"/>
                    </a:lnTo>
                    <a:lnTo>
                      <a:pt x="105" y="146"/>
                    </a:lnTo>
                    <a:lnTo>
                      <a:pt x="84" y="184"/>
                    </a:lnTo>
                    <a:lnTo>
                      <a:pt x="69" y="217"/>
                    </a:lnTo>
                    <a:lnTo>
                      <a:pt x="69" y="217"/>
                    </a:lnTo>
                    <a:lnTo>
                      <a:pt x="48" y="253"/>
                    </a:lnTo>
                    <a:lnTo>
                      <a:pt x="30" y="291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6"/>
                    </a:lnTo>
                    <a:lnTo>
                      <a:pt x="3" y="387"/>
                    </a:lnTo>
                    <a:lnTo>
                      <a:pt x="9" y="393"/>
                    </a:lnTo>
                    <a:lnTo>
                      <a:pt x="18" y="398"/>
                    </a:lnTo>
                    <a:lnTo>
                      <a:pt x="27" y="401"/>
                    </a:lnTo>
                    <a:lnTo>
                      <a:pt x="36" y="401"/>
                    </a:lnTo>
                    <a:lnTo>
                      <a:pt x="45" y="396"/>
                    </a:lnTo>
                    <a:lnTo>
                      <a:pt x="51" y="387"/>
                    </a:lnTo>
                    <a:lnTo>
                      <a:pt x="51" y="387"/>
                    </a:lnTo>
                    <a:lnTo>
                      <a:pt x="72" y="330"/>
                    </a:lnTo>
                    <a:lnTo>
                      <a:pt x="99" y="272"/>
                    </a:lnTo>
                    <a:lnTo>
                      <a:pt x="99" y="272"/>
                    </a:lnTo>
                    <a:lnTo>
                      <a:pt x="156" y="385"/>
                    </a:lnTo>
                    <a:lnTo>
                      <a:pt x="156" y="385"/>
                    </a:lnTo>
                    <a:lnTo>
                      <a:pt x="163" y="393"/>
                    </a:lnTo>
                    <a:lnTo>
                      <a:pt x="172" y="396"/>
                    </a:lnTo>
                    <a:lnTo>
                      <a:pt x="184" y="396"/>
                    </a:lnTo>
                    <a:lnTo>
                      <a:pt x="193" y="393"/>
                    </a:lnTo>
                    <a:lnTo>
                      <a:pt x="199" y="387"/>
                    </a:lnTo>
                    <a:lnTo>
                      <a:pt x="205" y="379"/>
                    </a:lnTo>
                    <a:lnTo>
                      <a:pt x="208" y="371"/>
                    </a:lnTo>
                    <a:lnTo>
                      <a:pt x="205" y="360"/>
                    </a:lnTo>
                    <a:lnTo>
                      <a:pt x="205" y="360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244" y="228"/>
                    </a:lnTo>
                    <a:lnTo>
                      <a:pt x="244" y="228"/>
                    </a:lnTo>
                    <a:lnTo>
                      <a:pt x="250" y="222"/>
                    </a:lnTo>
                    <a:lnTo>
                      <a:pt x="256" y="217"/>
                    </a:lnTo>
                    <a:lnTo>
                      <a:pt x="259" y="209"/>
                    </a:lnTo>
                    <a:lnTo>
                      <a:pt x="259" y="203"/>
                    </a:lnTo>
                    <a:lnTo>
                      <a:pt x="259" y="203"/>
                    </a:lnTo>
                    <a:lnTo>
                      <a:pt x="253" y="181"/>
                    </a:lnTo>
                    <a:lnTo>
                      <a:pt x="241" y="162"/>
                    </a:lnTo>
                    <a:lnTo>
                      <a:pt x="226" y="148"/>
                    </a:lnTo>
                    <a:lnTo>
                      <a:pt x="211" y="132"/>
                    </a:lnTo>
                    <a:lnTo>
                      <a:pt x="211" y="132"/>
                    </a:lnTo>
                    <a:lnTo>
                      <a:pt x="208" y="124"/>
                    </a:lnTo>
                    <a:lnTo>
                      <a:pt x="202" y="118"/>
                    </a:lnTo>
                    <a:lnTo>
                      <a:pt x="184" y="102"/>
                    </a:lnTo>
                    <a:lnTo>
                      <a:pt x="184" y="102"/>
                    </a:lnTo>
                    <a:lnTo>
                      <a:pt x="193" y="88"/>
                    </a:lnTo>
                    <a:lnTo>
                      <a:pt x="205" y="77"/>
                    </a:lnTo>
                    <a:lnTo>
                      <a:pt x="220" y="66"/>
                    </a:lnTo>
                    <a:lnTo>
                      <a:pt x="235" y="58"/>
                    </a:lnTo>
                    <a:lnTo>
                      <a:pt x="250" y="52"/>
                    </a:lnTo>
                    <a:lnTo>
                      <a:pt x="268" y="47"/>
                    </a:lnTo>
                    <a:lnTo>
                      <a:pt x="286" y="41"/>
                    </a:lnTo>
                    <a:lnTo>
                      <a:pt x="307" y="38"/>
                    </a:lnTo>
                    <a:lnTo>
                      <a:pt x="307" y="38"/>
                    </a:lnTo>
                    <a:lnTo>
                      <a:pt x="313" y="36"/>
                    </a:lnTo>
                    <a:lnTo>
                      <a:pt x="319" y="33"/>
                    </a:lnTo>
                    <a:lnTo>
                      <a:pt x="322" y="25"/>
                    </a:lnTo>
                    <a:lnTo>
                      <a:pt x="322" y="19"/>
                    </a:lnTo>
                    <a:lnTo>
                      <a:pt x="319" y="11"/>
                    </a:lnTo>
                    <a:lnTo>
                      <a:pt x="313" y="5"/>
                    </a:lnTo>
                    <a:lnTo>
                      <a:pt x="307" y="3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  <a:moveTo>
                      <a:pt x="190" y="170"/>
                    </a:moveTo>
                    <a:lnTo>
                      <a:pt x="190" y="170"/>
                    </a:lnTo>
                    <a:lnTo>
                      <a:pt x="202" y="181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166" y="201"/>
                    </a:lnTo>
                    <a:lnTo>
                      <a:pt x="166" y="201"/>
                    </a:lnTo>
                    <a:lnTo>
                      <a:pt x="190" y="170"/>
                    </a:lnTo>
                    <a:lnTo>
                      <a:pt x="190" y="170"/>
                    </a:lnTo>
                    <a:close/>
                    <a:moveTo>
                      <a:pt x="190" y="170"/>
                    </a:moveTo>
                    <a:lnTo>
                      <a:pt x="190" y="1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7" name="Freeform 88"/>
              <p:cNvSpPr>
                <a:spLocks/>
              </p:cNvSpPr>
              <p:nvPr/>
            </p:nvSpPr>
            <p:spPr bwMode="auto">
              <a:xfrm>
                <a:off x="2022" y="994"/>
                <a:ext cx="322" cy="401"/>
              </a:xfrm>
              <a:custGeom>
                <a:avLst/>
                <a:gdLst>
                  <a:gd name="T0" fmla="*/ 298 w 322"/>
                  <a:gd name="T1" fmla="*/ 0 h 401"/>
                  <a:gd name="T2" fmla="*/ 247 w 322"/>
                  <a:gd name="T3" fmla="*/ 8 h 401"/>
                  <a:gd name="T4" fmla="*/ 205 w 322"/>
                  <a:gd name="T5" fmla="*/ 27 h 401"/>
                  <a:gd name="T6" fmla="*/ 172 w 322"/>
                  <a:gd name="T7" fmla="*/ 52 h 401"/>
                  <a:gd name="T8" fmla="*/ 144 w 322"/>
                  <a:gd name="T9" fmla="*/ 85 h 401"/>
                  <a:gd name="T10" fmla="*/ 126 w 322"/>
                  <a:gd name="T11" fmla="*/ 110 h 401"/>
                  <a:gd name="T12" fmla="*/ 84 w 322"/>
                  <a:gd name="T13" fmla="*/ 184 h 401"/>
                  <a:gd name="T14" fmla="*/ 69 w 322"/>
                  <a:gd name="T15" fmla="*/ 217 h 401"/>
                  <a:gd name="T16" fmla="*/ 30 w 322"/>
                  <a:gd name="T17" fmla="*/ 291 h 401"/>
                  <a:gd name="T18" fmla="*/ 0 w 322"/>
                  <a:gd name="T19" fmla="*/ 365 h 401"/>
                  <a:gd name="T20" fmla="*/ 3 w 322"/>
                  <a:gd name="T21" fmla="*/ 387 h 401"/>
                  <a:gd name="T22" fmla="*/ 18 w 322"/>
                  <a:gd name="T23" fmla="*/ 398 h 401"/>
                  <a:gd name="T24" fmla="*/ 36 w 322"/>
                  <a:gd name="T25" fmla="*/ 401 h 401"/>
                  <a:gd name="T26" fmla="*/ 51 w 322"/>
                  <a:gd name="T27" fmla="*/ 387 h 401"/>
                  <a:gd name="T28" fmla="*/ 72 w 322"/>
                  <a:gd name="T29" fmla="*/ 330 h 401"/>
                  <a:gd name="T30" fmla="*/ 99 w 322"/>
                  <a:gd name="T31" fmla="*/ 272 h 401"/>
                  <a:gd name="T32" fmla="*/ 156 w 322"/>
                  <a:gd name="T33" fmla="*/ 385 h 401"/>
                  <a:gd name="T34" fmla="*/ 172 w 322"/>
                  <a:gd name="T35" fmla="*/ 396 h 401"/>
                  <a:gd name="T36" fmla="*/ 193 w 322"/>
                  <a:gd name="T37" fmla="*/ 393 h 401"/>
                  <a:gd name="T38" fmla="*/ 205 w 322"/>
                  <a:gd name="T39" fmla="*/ 379 h 401"/>
                  <a:gd name="T40" fmla="*/ 205 w 322"/>
                  <a:gd name="T41" fmla="*/ 360 h 401"/>
                  <a:gd name="T42" fmla="*/ 144 w 322"/>
                  <a:gd name="T43" fmla="*/ 244 h 401"/>
                  <a:gd name="T44" fmla="*/ 144 w 322"/>
                  <a:gd name="T45" fmla="*/ 242 h 401"/>
                  <a:gd name="T46" fmla="*/ 156 w 322"/>
                  <a:gd name="T47" fmla="*/ 242 h 401"/>
                  <a:gd name="T48" fmla="*/ 244 w 322"/>
                  <a:gd name="T49" fmla="*/ 228 h 401"/>
                  <a:gd name="T50" fmla="*/ 250 w 322"/>
                  <a:gd name="T51" fmla="*/ 222 h 401"/>
                  <a:gd name="T52" fmla="*/ 259 w 322"/>
                  <a:gd name="T53" fmla="*/ 209 h 401"/>
                  <a:gd name="T54" fmla="*/ 259 w 322"/>
                  <a:gd name="T55" fmla="*/ 203 h 401"/>
                  <a:gd name="T56" fmla="*/ 241 w 322"/>
                  <a:gd name="T57" fmla="*/ 162 h 401"/>
                  <a:gd name="T58" fmla="*/ 211 w 322"/>
                  <a:gd name="T59" fmla="*/ 132 h 401"/>
                  <a:gd name="T60" fmla="*/ 208 w 322"/>
                  <a:gd name="T61" fmla="*/ 124 h 401"/>
                  <a:gd name="T62" fmla="*/ 184 w 322"/>
                  <a:gd name="T63" fmla="*/ 102 h 401"/>
                  <a:gd name="T64" fmla="*/ 193 w 322"/>
                  <a:gd name="T65" fmla="*/ 88 h 401"/>
                  <a:gd name="T66" fmla="*/ 220 w 322"/>
                  <a:gd name="T67" fmla="*/ 66 h 401"/>
                  <a:gd name="T68" fmla="*/ 250 w 322"/>
                  <a:gd name="T69" fmla="*/ 52 h 401"/>
                  <a:gd name="T70" fmla="*/ 286 w 322"/>
                  <a:gd name="T71" fmla="*/ 41 h 401"/>
                  <a:gd name="T72" fmla="*/ 307 w 322"/>
                  <a:gd name="T73" fmla="*/ 38 h 401"/>
                  <a:gd name="T74" fmla="*/ 319 w 322"/>
                  <a:gd name="T75" fmla="*/ 33 h 401"/>
                  <a:gd name="T76" fmla="*/ 322 w 322"/>
                  <a:gd name="T77" fmla="*/ 19 h 401"/>
                  <a:gd name="T78" fmla="*/ 313 w 322"/>
                  <a:gd name="T79" fmla="*/ 5 h 401"/>
                  <a:gd name="T80" fmla="*/ 298 w 322"/>
                  <a:gd name="T8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401">
                    <a:moveTo>
                      <a:pt x="298" y="0"/>
                    </a:moveTo>
                    <a:lnTo>
                      <a:pt x="298" y="0"/>
                    </a:lnTo>
                    <a:lnTo>
                      <a:pt x="271" y="3"/>
                    </a:lnTo>
                    <a:lnTo>
                      <a:pt x="247" y="8"/>
                    </a:lnTo>
                    <a:lnTo>
                      <a:pt x="226" y="16"/>
                    </a:lnTo>
                    <a:lnTo>
                      <a:pt x="205" y="27"/>
                    </a:lnTo>
                    <a:lnTo>
                      <a:pt x="187" y="38"/>
                    </a:lnTo>
                    <a:lnTo>
                      <a:pt x="172" y="52"/>
                    </a:lnTo>
                    <a:lnTo>
                      <a:pt x="156" y="69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26" y="110"/>
                    </a:lnTo>
                    <a:lnTo>
                      <a:pt x="105" y="146"/>
                    </a:lnTo>
                    <a:lnTo>
                      <a:pt x="84" y="184"/>
                    </a:lnTo>
                    <a:lnTo>
                      <a:pt x="69" y="217"/>
                    </a:lnTo>
                    <a:lnTo>
                      <a:pt x="69" y="217"/>
                    </a:lnTo>
                    <a:lnTo>
                      <a:pt x="48" y="253"/>
                    </a:lnTo>
                    <a:lnTo>
                      <a:pt x="30" y="291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6"/>
                    </a:lnTo>
                    <a:lnTo>
                      <a:pt x="3" y="387"/>
                    </a:lnTo>
                    <a:lnTo>
                      <a:pt x="9" y="393"/>
                    </a:lnTo>
                    <a:lnTo>
                      <a:pt x="18" y="398"/>
                    </a:lnTo>
                    <a:lnTo>
                      <a:pt x="27" y="401"/>
                    </a:lnTo>
                    <a:lnTo>
                      <a:pt x="36" y="401"/>
                    </a:lnTo>
                    <a:lnTo>
                      <a:pt x="45" y="396"/>
                    </a:lnTo>
                    <a:lnTo>
                      <a:pt x="51" y="387"/>
                    </a:lnTo>
                    <a:lnTo>
                      <a:pt x="51" y="387"/>
                    </a:lnTo>
                    <a:lnTo>
                      <a:pt x="72" y="330"/>
                    </a:lnTo>
                    <a:lnTo>
                      <a:pt x="99" y="272"/>
                    </a:lnTo>
                    <a:lnTo>
                      <a:pt x="99" y="272"/>
                    </a:lnTo>
                    <a:lnTo>
                      <a:pt x="156" y="385"/>
                    </a:lnTo>
                    <a:lnTo>
                      <a:pt x="156" y="385"/>
                    </a:lnTo>
                    <a:lnTo>
                      <a:pt x="163" y="393"/>
                    </a:lnTo>
                    <a:lnTo>
                      <a:pt x="172" y="396"/>
                    </a:lnTo>
                    <a:lnTo>
                      <a:pt x="184" y="396"/>
                    </a:lnTo>
                    <a:lnTo>
                      <a:pt x="193" y="393"/>
                    </a:lnTo>
                    <a:lnTo>
                      <a:pt x="199" y="387"/>
                    </a:lnTo>
                    <a:lnTo>
                      <a:pt x="205" y="379"/>
                    </a:lnTo>
                    <a:lnTo>
                      <a:pt x="208" y="371"/>
                    </a:lnTo>
                    <a:lnTo>
                      <a:pt x="205" y="360"/>
                    </a:lnTo>
                    <a:lnTo>
                      <a:pt x="205" y="360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244" y="228"/>
                    </a:lnTo>
                    <a:lnTo>
                      <a:pt x="244" y="228"/>
                    </a:lnTo>
                    <a:lnTo>
                      <a:pt x="250" y="222"/>
                    </a:lnTo>
                    <a:lnTo>
                      <a:pt x="256" y="217"/>
                    </a:lnTo>
                    <a:lnTo>
                      <a:pt x="259" y="209"/>
                    </a:lnTo>
                    <a:lnTo>
                      <a:pt x="259" y="203"/>
                    </a:lnTo>
                    <a:lnTo>
                      <a:pt x="259" y="203"/>
                    </a:lnTo>
                    <a:lnTo>
                      <a:pt x="253" y="181"/>
                    </a:lnTo>
                    <a:lnTo>
                      <a:pt x="241" y="162"/>
                    </a:lnTo>
                    <a:lnTo>
                      <a:pt x="226" y="148"/>
                    </a:lnTo>
                    <a:lnTo>
                      <a:pt x="211" y="132"/>
                    </a:lnTo>
                    <a:lnTo>
                      <a:pt x="211" y="132"/>
                    </a:lnTo>
                    <a:lnTo>
                      <a:pt x="208" y="124"/>
                    </a:lnTo>
                    <a:lnTo>
                      <a:pt x="202" y="118"/>
                    </a:lnTo>
                    <a:lnTo>
                      <a:pt x="184" y="102"/>
                    </a:lnTo>
                    <a:lnTo>
                      <a:pt x="184" y="102"/>
                    </a:lnTo>
                    <a:lnTo>
                      <a:pt x="193" y="88"/>
                    </a:lnTo>
                    <a:lnTo>
                      <a:pt x="205" y="77"/>
                    </a:lnTo>
                    <a:lnTo>
                      <a:pt x="220" y="66"/>
                    </a:lnTo>
                    <a:lnTo>
                      <a:pt x="235" y="58"/>
                    </a:lnTo>
                    <a:lnTo>
                      <a:pt x="250" y="52"/>
                    </a:lnTo>
                    <a:lnTo>
                      <a:pt x="268" y="47"/>
                    </a:lnTo>
                    <a:lnTo>
                      <a:pt x="286" y="41"/>
                    </a:lnTo>
                    <a:lnTo>
                      <a:pt x="307" y="38"/>
                    </a:lnTo>
                    <a:lnTo>
                      <a:pt x="307" y="38"/>
                    </a:lnTo>
                    <a:lnTo>
                      <a:pt x="313" y="36"/>
                    </a:lnTo>
                    <a:lnTo>
                      <a:pt x="319" y="33"/>
                    </a:lnTo>
                    <a:lnTo>
                      <a:pt x="322" y="25"/>
                    </a:lnTo>
                    <a:lnTo>
                      <a:pt x="322" y="19"/>
                    </a:lnTo>
                    <a:lnTo>
                      <a:pt x="319" y="11"/>
                    </a:lnTo>
                    <a:lnTo>
                      <a:pt x="313" y="5"/>
                    </a:lnTo>
                    <a:lnTo>
                      <a:pt x="307" y="3"/>
                    </a:lnTo>
                    <a:lnTo>
                      <a:pt x="298" y="0"/>
                    </a:lnTo>
                    <a:lnTo>
                      <a:pt x="2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8" name="Freeform 89"/>
              <p:cNvSpPr>
                <a:spLocks/>
              </p:cNvSpPr>
              <p:nvPr/>
            </p:nvSpPr>
            <p:spPr bwMode="auto">
              <a:xfrm>
                <a:off x="2188" y="1164"/>
                <a:ext cx="42" cy="31"/>
              </a:xfrm>
              <a:custGeom>
                <a:avLst/>
                <a:gdLst>
                  <a:gd name="T0" fmla="*/ 24 w 42"/>
                  <a:gd name="T1" fmla="*/ 0 h 31"/>
                  <a:gd name="T2" fmla="*/ 24 w 42"/>
                  <a:gd name="T3" fmla="*/ 0 h 31"/>
                  <a:gd name="T4" fmla="*/ 36 w 42"/>
                  <a:gd name="T5" fmla="*/ 11 h 31"/>
                  <a:gd name="T6" fmla="*/ 42 w 42"/>
                  <a:gd name="T7" fmla="*/ 22 h 31"/>
                  <a:gd name="T8" fmla="*/ 42 w 42"/>
                  <a:gd name="T9" fmla="*/ 22 h 31"/>
                  <a:gd name="T10" fmla="*/ 0 w 42"/>
                  <a:gd name="T11" fmla="*/ 31 h 31"/>
                  <a:gd name="T12" fmla="*/ 0 w 42"/>
                  <a:gd name="T13" fmla="*/ 31 h 31"/>
                  <a:gd name="T14" fmla="*/ 24 w 42"/>
                  <a:gd name="T15" fmla="*/ 0 h 31"/>
                  <a:gd name="T16" fmla="*/ 24 w 4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24" y="0"/>
                    </a:moveTo>
                    <a:lnTo>
                      <a:pt x="24" y="0"/>
                    </a:lnTo>
                    <a:lnTo>
                      <a:pt x="36" y="11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2212" y="116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0" name="Freeform 91"/>
              <p:cNvSpPr>
                <a:spLocks noEditPoints="1"/>
              </p:cNvSpPr>
              <p:nvPr/>
            </p:nvSpPr>
            <p:spPr bwMode="auto">
              <a:xfrm>
                <a:off x="2236" y="1063"/>
                <a:ext cx="75" cy="66"/>
              </a:xfrm>
              <a:custGeom>
                <a:avLst/>
                <a:gdLst>
                  <a:gd name="T0" fmla="*/ 75 w 75"/>
                  <a:gd name="T1" fmla="*/ 33 h 66"/>
                  <a:gd name="T2" fmla="*/ 75 w 75"/>
                  <a:gd name="T3" fmla="*/ 33 h 66"/>
                  <a:gd name="T4" fmla="*/ 72 w 75"/>
                  <a:gd name="T5" fmla="*/ 46 h 66"/>
                  <a:gd name="T6" fmla="*/ 63 w 75"/>
                  <a:gd name="T7" fmla="*/ 57 h 66"/>
                  <a:gd name="T8" fmla="*/ 51 w 75"/>
                  <a:gd name="T9" fmla="*/ 66 h 66"/>
                  <a:gd name="T10" fmla="*/ 36 w 75"/>
                  <a:gd name="T11" fmla="*/ 66 h 66"/>
                  <a:gd name="T12" fmla="*/ 36 w 75"/>
                  <a:gd name="T13" fmla="*/ 66 h 66"/>
                  <a:gd name="T14" fmla="*/ 21 w 75"/>
                  <a:gd name="T15" fmla="*/ 66 h 66"/>
                  <a:gd name="T16" fmla="*/ 12 w 75"/>
                  <a:gd name="T17" fmla="*/ 57 h 66"/>
                  <a:gd name="T18" fmla="*/ 3 w 75"/>
                  <a:gd name="T19" fmla="*/ 46 h 66"/>
                  <a:gd name="T20" fmla="*/ 0 w 75"/>
                  <a:gd name="T21" fmla="*/ 33 h 66"/>
                  <a:gd name="T22" fmla="*/ 0 w 75"/>
                  <a:gd name="T23" fmla="*/ 33 h 66"/>
                  <a:gd name="T24" fmla="*/ 3 w 75"/>
                  <a:gd name="T25" fmla="*/ 19 h 66"/>
                  <a:gd name="T26" fmla="*/ 12 w 75"/>
                  <a:gd name="T27" fmla="*/ 8 h 66"/>
                  <a:gd name="T28" fmla="*/ 21 w 75"/>
                  <a:gd name="T29" fmla="*/ 2 h 66"/>
                  <a:gd name="T30" fmla="*/ 36 w 75"/>
                  <a:gd name="T31" fmla="*/ 0 h 66"/>
                  <a:gd name="T32" fmla="*/ 36 w 75"/>
                  <a:gd name="T33" fmla="*/ 0 h 66"/>
                  <a:gd name="T34" fmla="*/ 51 w 75"/>
                  <a:gd name="T35" fmla="*/ 2 h 66"/>
                  <a:gd name="T36" fmla="*/ 63 w 75"/>
                  <a:gd name="T37" fmla="*/ 8 h 66"/>
                  <a:gd name="T38" fmla="*/ 72 w 75"/>
                  <a:gd name="T39" fmla="*/ 19 h 66"/>
                  <a:gd name="T40" fmla="*/ 75 w 75"/>
                  <a:gd name="T41" fmla="*/ 33 h 66"/>
                  <a:gd name="T42" fmla="*/ 75 w 75"/>
                  <a:gd name="T43" fmla="*/ 33 h 66"/>
                  <a:gd name="T44" fmla="*/ 75 w 75"/>
                  <a:gd name="T45" fmla="*/ 33 h 66"/>
                  <a:gd name="T46" fmla="*/ 75 w 75"/>
                  <a:gd name="T47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5" h="66">
                    <a:moveTo>
                      <a:pt x="75" y="33"/>
                    </a:moveTo>
                    <a:lnTo>
                      <a:pt x="75" y="33"/>
                    </a:lnTo>
                    <a:lnTo>
                      <a:pt x="72" y="46"/>
                    </a:lnTo>
                    <a:lnTo>
                      <a:pt x="63" y="57"/>
                    </a:lnTo>
                    <a:lnTo>
                      <a:pt x="51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1" y="66"/>
                    </a:lnTo>
                    <a:lnTo>
                      <a:pt x="12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12" y="8"/>
                    </a:lnTo>
                    <a:lnTo>
                      <a:pt x="21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63" y="8"/>
                    </a:lnTo>
                    <a:lnTo>
                      <a:pt x="72" y="19"/>
                    </a:lnTo>
                    <a:lnTo>
                      <a:pt x="75" y="33"/>
                    </a:lnTo>
                    <a:lnTo>
                      <a:pt x="75" y="33"/>
                    </a:lnTo>
                    <a:close/>
                    <a:moveTo>
                      <a:pt x="75" y="33"/>
                    </a:moveTo>
                    <a:lnTo>
                      <a:pt x="75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1" name="Freeform 92"/>
              <p:cNvSpPr>
                <a:spLocks/>
              </p:cNvSpPr>
              <p:nvPr/>
            </p:nvSpPr>
            <p:spPr bwMode="auto">
              <a:xfrm>
                <a:off x="2236" y="1063"/>
                <a:ext cx="75" cy="66"/>
              </a:xfrm>
              <a:custGeom>
                <a:avLst/>
                <a:gdLst>
                  <a:gd name="T0" fmla="*/ 75 w 75"/>
                  <a:gd name="T1" fmla="*/ 33 h 66"/>
                  <a:gd name="T2" fmla="*/ 75 w 75"/>
                  <a:gd name="T3" fmla="*/ 33 h 66"/>
                  <a:gd name="T4" fmla="*/ 72 w 75"/>
                  <a:gd name="T5" fmla="*/ 46 h 66"/>
                  <a:gd name="T6" fmla="*/ 63 w 75"/>
                  <a:gd name="T7" fmla="*/ 57 h 66"/>
                  <a:gd name="T8" fmla="*/ 51 w 75"/>
                  <a:gd name="T9" fmla="*/ 66 h 66"/>
                  <a:gd name="T10" fmla="*/ 36 w 75"/>
                  <a:gd name="T11" fmla="*/ 66 h 66"/>
                  <a:gd name="T12" fmla="*/ 36 w 75"/>
                  <a:gd name="T13" fmla="*/ 66 h 66"/>
                  <a:gd name="T14" fmla="*/ 21 w 75"/>
                  <a:gd name="T15" fmla="*/ 66 h 66"/>
                  <a:gd name="T16" fmla="*/ 12 w 75"/>
                  <a:gd name="T17" fmla="*/ 57 h 66"/>
                  <a:gd name="T18" fmla="*/ 3 w 75"/>
                  <a:gd name="T19" fmla="*/ 46 h 66"/>
                  <a:gd name="T20" fmla="*/ 0 w 75"/>
                  <a:gd name="T21" fmla="*/ 33 h 66"/>
                  <a:gd name="T22" fmla="*/ 0 w 75"/>
                  <a:gd name="T23" fmla="*/ 33 h 66"/>
                  <a:gd name="T24" fmla="*/ 3 w 75"/>
                  <a:gd name="T25" fmla="*/ 19 h 66"/>
                  <a:gd name="T26" fmla="*/ 12 w 75"/>
                  <a:gd name="T27" fmla="*/ 8 h 66"/>
                  <a:gd name="T28" fmla="*/ 21 w 75"/>
                  <a:gd name="T29" fmla="*/ 2 h 66"/>
                  <a:gd name="T30" fmla="*/ 36 w 75"/>
                  <a:gd name="T31" fmla="*/ 0 h 66"/>
                  <a:gd name="T32" fmla="*/ 36 w 75"/>
                  <a:gd name="T33" fmla="*/ 0 h 66"/>
                  <a:gd name="T34" fmla="*/ 51 w 75"/>
                  <a:gd name="T35" fmla="*/ 2 h 66"/>
                  <a:gd name="T36" fmla="*/ 63 w 75"/>
                  <a:gd name="T37" fmla="*/ 8 h 66"/>
                  <a:gd name="T38" fmla="*/ 72 w 75"/>
                  <a:gd name="T39" fmla="*/ 19 h 66"/>
                  <a:gd name="T40" fmla="*/ 75 w 75"/>
                  <a:gd name="T41" fmla="*/ 33 h 66"/>
                  <a:gd name="T42" fmla="*/ 75 w 75"/>
                  <a:gd name="T4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66">
                    <a:moveTo>
                      <a:pt x="75" y="33"/>
                    </a:moveTo>
                    <a:lnTo>
                      <a:pt x="75" y="33"/>
                    </a:lnTo>
                    <a:lnTo>
                      <a:pt x="72" y="46"/>
                    </a:lnTo>
                    <a:lnTo>
                      <a:pt x="63" y="57"/>
                    </a:lnTo>
                    <a:lnTo>
                      <a:pt x="51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1" y="66"/>
                    </a:lnTo>
                    <a:lnTo>
                      <a:pt x="12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12" y="8"/>
                    </a:lnTo>
                    <a:lnTo>
                      <a:pt x="21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63" y="8"/>
                    </a:lnTo>
                    <a:lnTo>
                      <a:pt x="72" y="19"/>
                    </a:lnTo>
                    <a:lnTo>
                      <a:pt x="75" y="33"/>
                    </a:lnTo>
                    <a:lnTo>
                      <a:pt x="75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>
                <a:off x="2311" y="10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41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العوامل التي تؤثر على صحّتنا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8280" y="1325563"/>
            <a:ext cx="71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الإمكان التطرق إلى العوامل المؤثرة </a:t>
            </a:r>
            <a:r>
              <a:rPr lang="ar-JO" sz="2400" b="1" dirty="0"/>
              <a:t>كمقاييس صحّة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6235" y="2814027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1706880" y="2089740"/>
            <a:ext cx="6357258" cy="4064000"/>
          </a:xfrm>
          <a:prstGeom prst="rect">
            <a:avLst/>
          </a:prstGeom>
          <a:noFill/>
        </p:spPr>
      </p:sp>
      <p:sp>
        <p:nvSpPr>
          <p:cNvPr id="6" name="צורה חופשית 5"/>
          <p:cNvSpPr/>
          <p:nvPr/>
        </p:nvSpPr>
        <p:spPr>
          <a:xfrm>
            <a:off x="3925014" y="2511636"/>
            <a:ext cx="1440002" cy="1440002"/>
          </a:xfrm>
          <a:custGeom>
            <a:avLst/>
            <a:gdLst>
              <a:gd name="connsiteX0" fmla="*/ 0 w 1440002"/>
              <a:gd name="connsiteY0" fmla="*/ 720001 h 1440002"/>
              <a:gd name="connsiteX1" fmla="*/ 720001 w 1440002"/>
              <a:gd name="connsiteY1" fmla="*/ 0 h 1440002"/>
              <a:gd name="connsiteX2" fmla="*/ 1440002 w 1440002"/>
              <a:gd name="connsiteY2" fmla="*/ 720001 h 1440002"/>
              <a:gd name="connsiteX3" fmla="*/ 720001 w 1440002"/>
              <a:gd name="connsiteY3" fmla="*/ 1440002 h 1440002"/>
              <a:gd name="connsiteX4" fmla="*/ 0 w 1440002"/>
              <a:gd name="connsiteY4" fmla="*/ 720001 h 14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2" h="1440002">
                <a:moveTo>
                  <a:pt x="0" y="720001"/>
                </a:moveTo>
                <a:cubicBezTo>
                  <a:pt x="0" y="322355"/>
                  <a:pt x="322355" y="0"/>
                  <a:pt x="720001" y="0"/>
                </a:cubicBezTo>
                <a:cubicBezTo>
                  <a:pt x="1117647" y="0"/>
                  <a:pt x="1440002" y="322355"/>
                  <a:pt x="1440002" y="720001"/>
                </a:cubicBezTo>
                <a:cubicBezTo>
                  <a:pt x="1440002" y="1117647"/>
                  <a:pt x="1117647" y="1440002"/>
                  <a:pt x="720001" y="1440002"/>
                </a:cubicBezTo>
                <a:cubicBezTo>
                  <a:pt x="322355" y="1440002"/>
                  <a:pt x="0" y="1117647"/>
                  <a:pt x="0" y="7200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83" tIns="248983" rIns="248983" bIns="2489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3000" kern="1200" dirty="0">
                <a:solidFill>
                  <a:schemeClr val="tx1"/>
                </a:solidFill>
              </a:rPr>
              <a:t>مقاييس</a:t>
            </a:r>
            <a:endParaRPr lang="en-US" sz="3000" kern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 6"/>
          <p:cNvSpPr/>
          <p:nvPr/>
        </p:nvSpPr>
        <p:spPr>
          <a:xfrm rot="19546208">
            <a:off x="3562614" y="3655234"/>
            <a:ext cx="388760" cy="363060"/>
          </a:xfrm>
          <a:custGeom>
            <a:avLst/>
            <a:gdLst>
              <a:gd name="connsiteX0" fmla="*/ 0 w 388760"/>
              <a:gd name="connsiteY0" fmla="*/ 72612 h 363059"/>
              <a:gd name="connsiteX1" fmla="*/ 207231 w 388760"/>
              <a:gd name="connsiteY1" fmla="*/ 72612 h 363059"/>
              <a:gd name="connsiteX2" fmla="*/ 207231 w 388760"/>
              <a:gd name="connsiteY2" fmla="*/ 0 h 363059"/>
              <a:gd name="connsiteX3" fmla="*/ 388760 w 388760"/>
              <a:gd name="connsiteY3" fmla="*/ 181530 h 363059"/>
              <a:gd name="connsiteX4" fmla="*/ 207231 w 388760"/>
              <a:gd name="connsiteY4" fmla="*/ 363059 h 363059"/>
              <a:gd name="connsiteX5" fmla="*/ 207231 w 388760"/>
              <a:gd name="connsiteY5" fmla="*/ 290447 h 363059"/>
              <a:gd name="connsiteX6" fmla="*/ 0 w 388760"/>
              <a:gd name="connsiteY6" fmla="*/ 290447 h 363059"/>
              <a:gd name="connsiteX7" fmla="*/ 0 w 388760"/>
              <a:gd name="connsiteY7" fmla="*/ 72612 h 3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760" h="363059">
                <a:moveTo>
                  <a:pt x="388760" y="290447"/>
                </a:moveTo>
                <a:lnTo>
                  <a:pt x="181529" y="290447"/>
                </a:lnTo>
                <a:lnTo>
                  <a:pt x="181529" y="363059"/>
                </a:lnTo>
                <a:lnTo>
                  <a:pt x="0" y="181529"/>
                </a:lnTo>
                <a:lnTo>
                  <a:pt x="181529" y="0"/>
                </a:lnTo>
                <a:lnTo>
                  <a:pt x="181529" y="72612"/>
                </a:lnTo>
                <a:lnTo>
                  <a:pt x="388760" y="72612"/>
                </a:lnTo>
                <a:lnTo>
                  <a:pt x="388760" y="290447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B w="25400" h="25400" prst="angle"/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17" tIns="72612" rIns="0" bIns="7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9" name="צורה חופשית 8"/>
          <p:cNvSpPr/>
          <p:nvPr/>
        </p:nvSpPr>
        <p:spPr>
          <a:xfrm>
            <a:off x="2129383" y="3734269"/>
            <a:ext cx="1439998" cy="1439998"/>
          </a:xfrm>
          <a:custGeom>
            <a:avLst/>
            <a:gdLst>
              <a:gd name="connsiteX0" fmla="*/ 0 w 1439998"/>
              <a:gd name="connsiteY0" fmla="*/ 719999 h 1439998"/>
              <a:gd name="connsiteX1" fmla="*/ 719999 w 1439998"/>
              <a:gd name="connsiteY1" fmla="*/ 0 h 1439998"/>
              <a:gd name="connsiteX2" fmla="*/ 1439998 w 1439998"/>
              <a:gd name="connsiteY2" fmla="*/ 719999 h 1439998"/>
              <a:gd name="connsiteX3" fmla="*/ 719999 w 1439998"/>
              <a:gd name="connsiteY3" fmla="*/ 1439998 h 1439998"/>
              <a:gd name="connsiteX4" fmla="*/ 0 w 1439998"/>
              <a:gd name="connsiteY4" fmla="*/ 719999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8" h="1439998">
                <a:moveTo>
                  <a:pt x="0" y="719999"/>
                </a:moveTo>
                <a:cubicBezTo>
                  <a:pt x="0" y="322355"/>
                  <a:pt x="322355" y="0"/>
                  <a:pt x="719999" y="0"/>
                </a:cubicBezTo>
                <a:cubicBezTo>
                  <a:pt x="1117643" y="0"/>
                  <a:pt x="1439998" y="322355"/>
                  <a:pt x="1439998" y="719999"/>
                </a:cubicBezTo>
                <a:cubicBezTo>
                  <a:pt x="1439998" y="1117643"/>
                  <a:pt x="1117643" y="1439998"/>
                  <a:pt x="719999" y="1439998"/>
                </a:cubicBezTo>
                <a:cubicBezTo>
                  <a:pt x="322355" y="1439998"/>
                  <a:pt x="0" y="1117643"/>
                  <a:pt x="0" y="7199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63" tIns="241363" rIns="241363" bIns="241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400" kern="1200" dirty="0">
                <a:solidFill>
                  <a:schemeClr val="tx1"/>
                </a:solidFill>
              </a:rPr>
              <a:t>بالإمكان تغييرها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1" name="צורה חופשית 10"/>
          <p:cNvSpPr/>
          <p:nvPr/>
        </p:nvSpPr>
        <p:spPr>
          <a:xfrm rot="2188690">
            <a:off x="5324265" y="3706354"/>
            <a:ext cx="419443" cy="363059"/>
          </a:xfrm>
          <a:custGeom>
            <a:avLst/>
            <a:gdLst>
              <a:gd name="connsiteX0" fmla="*/ 0 w 419443"/>
              <a:gd name="connsiteY0" fmla="*/ 72612 h 363059"/>
              <a:gd name="connsiteX1" fmla="*/ 237914 w 419443"/>
              <a:gd name="connsiteY1" fmla="*/ 72612 h 363059"/>
              <a:gd name="connsiteX2" fmla="*/ 237914 w 419443"/>
              <a:gd name="connsiteY2" fmla="*/ 0 h 363059"/>
              <a:gd name="connsiteX3" fmla="*/ 419443 w 419443"/>
              <a:gd name="connsiteY3" fmla="*/ 181530 h 363059"/>
              <a:gd name="connsiteX4" fmla="*/ 237914 w 419443"/>
              <a:gd name="connsiteY4" fmla="*/ 363059 h 363059"/>
              <a:gd name="connsiteX5" fmla="*/ 237914 w 419443"/>
              <a:gd name="connsiteY5" fmla="*/ 290447 h 363059"/>
              <a:gd name="connsiteX6" fmla="*/ 0 w 419443"/>
              <a:gd name="connsiteY6" fmla="*/ 290447 h 363059"/>
              <a:gd name="connsiteX7" fmla="*/ 0 w 419443"/>
              <a:gd name="connsiteY7" fmla="*/ 72612 h 3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43" h="363059">
                <a:moveTo>
                  <a:pt x="0" y="72612"/>
                </a:moveTo>
                <a:lnTo>
                  <a:pt x="237914" y="72612"/>
                </a:lnTo>
                <a:lnTo>
                  <a:pt x="237914" y="0"/>
                </a:lnTo>
                <a:lnTo>
                  <a:pt x="419443" y="181530"/>
                </a:lnTo>
                <a:lnTo>
                  <a:pt x="237914" y="363059"/>
                </a:lnTo>
                <a:lnTo>
                  <a:pt x="237914" y="290447"/>
                </a:lnTo>
                <a:lnTo>
                  <a:pt x="0" y="290447"/>
                </a:lnTo>
                <a:lnTo>
                  <a:pt x="0" y="7261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B w="25400" h="25400" prst="angle"/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2611" rIns="108918" bIns="7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2" name="צורה חופשית 11"/>
          <p:cNvSpPr/>
          <p:nvPr/>
        </p:nvSpPr>
        <p:spPr>
          <a:xfrm>
            <a:off x="5720650" y="3734269"/>
            <a:ext cx="1439998" cy="1439998"/>
          </a:xfrm>
          <a:custGeom>
            <a:avLst/>
            <a:gdLst>
              <a:gd name="connsiteX0" fmla="*/ 0 w 1439998"/>
              <a:gd name="connsiteY0" fmla="*/ 719999 h 1439998"/>
              <a:gd name="connsiteX1" fmla="*/ 719999 w 1439998"/>
              <a:gd name="connsiteY1" fmla="*/ 0 h 1439998"/>
              <a:gd name="connsiteX2" fmla="*/ 1439998 w 1439998"/>
              <a:gd name="connsiteY2" fmla="*/ 719999 h 1439998"/>
              <a:gd name="connsiteX3" fmla="*/ 719999 w 1439998"/>
              <a:gd name="connsiteY3" fmla="*/ 1439998 h 1439998"/>
              <a:gd name="connsiteX4" fmla="*/ 0 w 1439998"/>
              <a:gd name="connsiteY4" fmla="*/ 719999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8" h="1439998">
                <a:moveTo>
                  <a:pt x="0" y="719999"/>
                </a:moveTo>
                <a:cubicBezTo>
                  <a:pt x="0" y="322355"/>
                  <a:pt x="322355" y="0"/>
                  <a:pt x="719999" y="0"/>
                </a:cubicBezTo>
                <a:cubicBezTo>
                  <a:pt x="1117643" y="0"/>
                  <a:pt x="1439998" y="322355"/>
                  <a:pt x="1439998" y="719999"/>
                </a:cubicBezTo>
                <a:cubicBezTo>
                  <a:pt x="1439998" y="1117643"/>
                  <a:pt x="1117643" y="1439998"/>
                  <a:pt x="719999" y="1439998"/>
                </a:cubicBezTo>
                <a:cubicBezTo>
                  <a:pt x="322355" y="1439998"/>
                  <a:pt x="0" y="1117643"/>
                  <a:pt x="0" y="7199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63" tIns="241363" rIns="241363" bIns="241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400" kern="1200" dirty="0">
                <a:solidFill>
                  <a:schemeClr val="tx1"/>
                </a:solidFill>
              </a:rPr>
              <a:t>بالإمكان قياسها</a:t>
            </a:r>
            <a:endParaRPr lang="en-US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2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ألعاب محاكاة المدينة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ألعاب تحاكي بناء مدينة أو حضارة</a:t>
            </a:r>
            <a:endParaRPr lang="he-IL" sz="2400" dirty="0"/>
          </a:p>
          <a:p>
            <a:pPr algn="r" rtl="1"/>
            <a:r>
              <a:rPr lang="he-IL" sz="2400" dirty="0"/>
              <a:t>	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sp>
        <p:nvSpPr>
          <p:cNvPr id="3" name="Rectangle 2"/>
          <p:cNvSpPr/>
          <p:nvPr/>
        </p:nvSpPr>
        <p:spPr>
          <a:xfrm>
            <a:off x="1635924" y="5487043"/>
            <a:ext cx="666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dirty="0"/>
              <a:t>في جميع الألعاب، هنالك مهمّة محددة للتنفيذ بواسطة موارد محدودة</a:t>
            </a:r>
            <a:endParaRPr lang="en-US" sz="24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670560" y="1759132"/>
            <a:ext cx="8325394" cy="3325068"/>
            <a:chOff x="670560" y="1759132"/>
            <a:chExt cx="8325394" cy="3325068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670560" y="1759132"/>
              <a:ext cx="4188823" cy="1587160"/>
              <a:chOff x="549680" y="1986698"/>
              <a:chExt cx="4360330" cy="1652144"/>
            </a:xfrm>
          </p:grpSpPr>
          <p:pic>
            <p:nvPicPr>
              <p:cNvPr id="4" name="Picture 3">
                <a:hlinkClick r:id="rId3"/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71" t="1343" r="874" b="-1"/>
              <a:stretch/>
            </p:blipFill>
            <p:spPr>
              <a:xfrm>
                <a:off x="549680" y="1986698"/>
                <a:ext cx="4360330" cy="1652144"/>
              </a:xfrm>
              <a:prstGeom prst="rect">
                <a:avLst/>
              </a:prstGeom>
            </p:spPr>
          </p:pic>
          <p:pic>
            <p:nvPicPr>
              <p:cNvPr id="5" name="Picture 4">
                <a:hlinkClick r:id="rId5"/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075" y="3049511"/>
                <a:ext cx="487162" cy="487162"/>
              </a:xfrm>
              <a:prstGeom prst="rect">
                <a:avLst/>
              </a:prstGeom>
            </p:spPr>
          </p:pic>
        </p:grpSp>
        <p:grpSp>
          <p:nvGrpSpPr>
            <p:cNvPr id="20" name="קבוצה 19"/>
            <p:cNvGrpSpPr/>
            <p:nvPr/>
          </p:nvGrpSpPr>
          <p:grpSpPr>
            <a:xfrm>
              <a:off x="4997308" y="1766719"/>
              <a:ext cx="3998646" cy="1571985"/>
              <a:chOff x="4997308" y="1766719"/>
              <a:chExt cx="3998646" cy="1571985"/>
            </a:xfrm>
          </p:grpSpPr>
          <p:sp>
            <p:nvSpPr>
              <p:cNvPr id="17" name="מלבן 16"/>
              <p:cNvSpPr/>
              <p:nvPr/>
            </p:nvSpPr>
            <p:spPr>
              <a:xfrm>
                <a:off x="8186057" y="1766719"/>
                <a:ext cx="809897" cy="15719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16" name="קבוצה 15"/>
              <p:cNvGrpSpPr/>
              <p:nvPr/>
            </p:nvGrpSpPr>
            <p:grpSpPr>
              <a:xfrm>
                <a:off x="4997308" y="1766719"/>
                <a:ext cx="3928143" cy="1571985"/>
                <a:chOff x="4948696" y="1674773"/>
                <a:chExt cx="4088976" cy="1636348"/>
              </a:xfrm>
            </p:grpSpPr>
            <p:pic>
              <p:nvPicPr>
                <p:cNvPr id="11" name="Picture 10">
                  <a:hlinkClick r:id="rId7"/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8696" y="1674773"/>
                  <a:ext cx="3640970" cy="1636348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hlinkClick r:id="rId7"/>
                </p:cNvPr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50510" y="2760244"/>
                  <a:ext cx="487162" cy="48716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קבוצה 13"/>
            <p:cNvGrpSpPr/>
            <p:nvPr/>
          </p:nvGrpSpPr>
          <p:grpSpPr>
            <a:xfrm>
              <a:off x="673771" y="3666256"/>
              <a:ext cx="4203029" cy="1417944"/>
              <a:chOff x="699864" y="3654581"/>
              <a:chExt cx="4375116" cy="1476000"/>
            </a:xfrm>
          </p:grpSpPr>
          <p:pic>
            <p:nvPicPr>
              <p:cNvPr id="7" name="Picture 6">
                <a:hlinkClick r:id="rId9"/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468"/>
              <a:stretch/>
            </p:blipFill>
            <p:spPr>
              <a:xfrm>
                <a:off x="699864" y="3654581"/>
                <a:ext cx="4375116" cy="1476000"/>
              </a:xfrm>
              <a:prstGeom prst="rect">
                <a:avLst/>
              </a:prstGeom>
            </p:spPr>
          </p:pic>
          <p:pic>
            <p:nvPicPr>
              <p:cNvPr id="18" name="Picture 17">
                <a:hlinkClick r:id="rId11"/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5145" y="4554487"/>
                <a:ext cx="487162" cy="487162"/>
              </a:xfrm>
              <a:prstGeom prst="rect">
                <a:avLst/>
              </a:prstGeom>
            </p:spPr>
          </p:pic>
        </p:grpSp>
        <p:grpSp>
          <p:nvGrpSpPr>
            <p:cNvPr id="15" name="קבוצה 14"/>
            <p:cNvGrpSpPr/>
            <p:nvPr/>
          </p:nvGrpSpPr>
          <p:grpSpPr>
            <a:xfrm>
              <a:off x="4968728" y="3666307"/>
              <a:ext cx="4027226" cy="1417891"/>
              <a:chOff x="4797775" y="3334008"/>
              <a:chExt cx="4471937" cy="1463460"/>
            </a:xfrm>
          </p:grpSpPr>
          <p:pic>
            <p:nvPicPr>
              <p:cNvPr id="10" name="Picture 9">
                <a:hlinkClick r:id="rId12"/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1959" r="750"/>
              <a:stretch/>
            </p:blipFill>
            <p:spPr>
              <a:xfrm>
                <a:off x="4797775" y="3334008"/>
                <a:ext cx="4471937" cy="1463460"/>
              </a:xfrm>
              <a:prstGeom prst="rect">
                <a:avLst/>
              </a:prstGeom>
            </p:spPr>
          </p:pic>
          <p:pic>
            <p:nvPicPr>
              <p:cNvPr id="19" name="Picture 18">
                <a:hlinkClick r:id="rId14"/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1" y="4254430"/>
                <a:ext cx="519679" cy="4830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71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ألعاب محاكاة المدينة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في جميع الألعاب، هنالك مهمّة محددة للتنفيذ بواسطة موارد محدودة</a:t>
            </a:r>
          </a:p>
          <a:p>
            <a:pPr algn="r" rtl="1"/>
            <a:endParaRPr lang="he-IL" sz="2400" dirty="0"/>
          </a:p>
          <a:p>
            <a:pPr algn="r" rtl="1"/>
            <a:r>
              <a:rPr lang="ar-JO" sz="2400" dirty="0"/>
              <a:t>المهمّة: بناء أفضل مدينة ممكنة</a:t>
            </a:r>
            <a:endParaRPr lang="he-IL" sz="2400" dirty="0"/>
          </a:p>
          <a:p>
            <a:pPr algn="r" rtl="1"/>
            <a:endParaRPr lang="he-IL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0758837"/>
              </p:ext>
            </p:extLst>
          </p:nvPr>
        </p:nvGraphicFramePr>
        <p:xfrm>
          <a:off x="648681" y="1943644"/>
          <a:ext cx="7868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70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لو كنّا نرغب بتجهيز لعبة الهدف منها هو: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r>
              <a:rPr lang="ar-JO" sz="2400" dirty="0"/>
              <a:t>لكان علينا أن نقرّر:</a:t>
            </a:r>
            <a:r>
              <a:rPr lang="he-IL" sz="2400" dirty="0"/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هل هي لعبة لوحية أم بطاقات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كيف ستبدو (تصميمها)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ما هي القواعد والقوانين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ما هي المنتجات التي بالإمكان الحصول عليها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بأي منتجات سنبدأ</a:t>
            </a:r>
            <a:endParaRPr lang="he-IL" sz="2400" dirty="0"/>
          </a:p>
          <a:p>
            <a:pPr algn="r" rtl="1"/>
            <a:endParaRPr lang="en-US" sz="2400" dirty="0" smtClean="0"/>
          </a:p>
          <a:p>
            <a:pPr algn="r" rtl="1"/>
            <a:r>
              <a:rPr lang="ar-JO" sz="2400" dirty="0" smtClean="0"/>
              <a:t>وغيرها </a:t>
            </a:r>
            <a:r>
              <a:rPr lang="ar-JO" sz="2400" dirty="0"/>
              <a:t>المزيد والكثير من القرارات</a:t>
            </a:r>
            <a:r>
              <a:rPr lang="he-IL" sz="2400" dirty="0"/>
              <a:t>...</a:t>
            </a:r>
          </a:p>
          <a:p>
            <a:pPr algn="r" rtl="1"/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1" y="1494678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ar-JO" dirty="0"/>
              <a:t>تجهيز بطاقات اللعبة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لو كنّا نرغب بتجهيز لعبة الهدف منها هو: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r>
              <a:rPr lang="ar-JO" sz="2400" dirty="0"/>
              <a:t>لكان علينا أن نقرّر:</a:t>
            </a:r>
            <a:r>
              <a:rPr lang="he-IL" sz="2400" dirty="0"/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bg1">
                    <a:lumMod val="75000"/>
                  </a:schemeClr>
                </a:solidFill>
              </a:rPr>
              <a:t>هل هي لعبة لوحية أم بطاقات</a:t>
            </a:r>
            <a:r>
              <a:rPr lang="ar-JO" sz="2400" dirty="0"/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bg1">
                    <a:lumMod val="75000"/>
                  </a:schemeClr>
                </a:solidFill>
              </a:rPr>
              <a:t>كيف ستبدو (تصميمها)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bg1">
                    <a:lumMod val="75000"/>
                  </a:schemeClr>
                </a:solidFill>
              </a:rPr>
              <a:t>ما هي القواعد والقوانين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/>
              <a:t>ما هي المنتجات التي بالإمكان الحصول عليها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bg1">
                    <a:lumMod val="75000"/>
                  </a:schemeClr>
                </a:solidFill>
              </a:rPr>
              <a:t>بأي منتجات سنبدأ</a:t>
            </a:r>
            <a:endParaRPr lang="he-IL" sz="2400" dirty="0">
              <a:solidFill>
                <a:schemeClr val="bg1">
                  <a:lumMod val="75000"/>
                </a:schemeClr>
              </a:solidFill>
            </a:endParaRPr>
          </a:p>
          <a:p>
            <a:pPr algn="r" rtl="1"/>
            <a:endParaRPr lang="en-US" sz="2400" dirty="0" smtClean="0"/>
          </a:p>
          <a:p>
            <a:pPr algn="r" rtl="1"/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1" y="1494678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95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49536</TotalTime>
  <Words>656</Words>
  <Application>Microsoft Office PowerPoint</Application>
  <PresentationFormat>‫הצגה על המסך (4:3)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1" baseType="lpstr">
      <vt:lpstr>Arial</vt:lpstr>
      <vt:lpstr>Calibri</vt:lpstr>
      <vt:lpstr>ערכת נושא Office</vt:lpstr>
      <vt:lpstr>المقاييس التي تؤثر على صحّتنا </vt:lpstr>
      <vt:lpstr>ما هي الصحة أصلا؟</vt:lpstr>
      <vt:lpstr>ما هي الصحة أصلا؟</vt:lpstr>
      <vt:lpstr>العوامل التي تؤثر على صحّتنا</vt:lpstr>
      <vt:lpstr>العوامل التي تؤثر على صحّتنا</vt:lpstr>
      <vt:lpstr>ألعاب محاكاة المدينة</vt:lpstr>
      <vt:lpstr>ألعاب محاكاة المدينة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تجهيز بطاقات اللعبة</vt:lpstr>
      <vt:lpstr>מצגת של PowerPoint</vt:lpstr>
      <vt:lpstr>وفي النهاية، ماذا يحصل في بلدتنا؟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לא רוצים לישון</dc:title>
  <dc:creator>Hagit Matok</dc:creator>
  <cp:lastModifiedBy>Sarah Gropper</cp:lastModifiedBy>
  <cp:revision>125</cp:revision>
  <dcterms:created xsi:type="dcterms:W3CDTF">2020-03-04T15:24:44Z</dcterms:created>
  <dcterms:modified xsi:type="dcterms:W3CDTF">2021-03-02T06:07:42Z</dcterms:modified>
</cp:coreProperties>
</file>