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80" r:id="rId14"/>
    <p:sldId id="281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83" r:id="rId24"/>
    <p:sldId id="276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hG9SEbeoQ564XJBXlN/H+RpbI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Gropper" initials="" lastIdx="9" clrIdx="0"/>
  <p:cmAuthor id="1" name="Sarah Gropper" initials="SG" lastIdx="12" clrIdx="1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NUL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1T15:04:23.908" idx="12">
    <p:pos x="5614" y="1255"/>
    <p:text>להחליף את התמונה לאחר התרגום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9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46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07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34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36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5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22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03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0" i="0" u="none" baseline="0"/>
              <a:t>&lt;a href='https://www.freepik.com/photos/background'&gt;Background photo created by v.ivash - www.freepik.com&lt;/a&gt;</a:t>
            </a:r>
            <a:endParaRPr dirty="0"/>
          </a:p>
        </p:txBody>
      </p:sp>
      <p:sp>
        <p:nvSpPr>
          <p:cNvPr id="212" name="Google Shape;2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109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48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0" i="0" u="none" baseline="0"/>
              <a:t>Image by &lt;a href="https://pixabay.com/users/edar-609103/?utm_source=link-attribution&amp;amp;utm_medium=referral&amp;amp;utm_campaign=image&amp;amp;utm_content=571961"&gt;Edar&lt;/a&gt; from &lt;a href="https://pixabay.com/?utm_source=link-attribution&amp;amp;utm_medium=referral&amp;amp;utm_campaign=image&amp;amp;utm_content=571961"&gt;Pixabay&lt;/a&gt;</a:t>
            </a:r>
            <a:endParaRPr dirty="0"/>
          </a:p>
        </p:txBody>
      </p:sp>
      <p:sp>
        <p:nvSpPr>
          <p:cNvPr id="232" name="Google Shape;2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35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36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25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54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" sz="8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Fernández-Vilas  Rebeca P. Díaz-Redondo Rebeca P. Díaz-Redondo  Sandra Servia-Rodríguez Sandra Servia-Rodríguez, CC BY-SA 4.0 &lt;https://creativecommons.org/licenses/by-sa/4.0&gt;, via Wikimedia Commons</a:t>
            </a:r>
            <a:endParaRPr lang="ar" dirty="0"/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500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" sz="8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Fernández-Vilas  Rebeca P. Díaz-Redondo Rebeca P. Díaz-Redondo  Sandra Servia-Rodríguez Sandra Servia-Rodríguez, CC BY-SA 4.0 &lt;https://creativecommons.org/licenses/by-sa/4.0&gt;, via Wikimedia Commons</a:t>
            </a:r>
            <a:endParaRPr lang="ar" dirty="0"/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33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049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57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00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50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0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26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68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04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0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6" name="Google Shape;26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7" name="Google Shape;27;p23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730" y="-28763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8" name="Google Shape;28;p23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3"/>
          <p:cNvSpPr txBox="1"/>
          <p:nvPr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2569903" y="-503026"/>
            <a:ext cx="400419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628650" y="1460498"/>
            <a:ext cx="788670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  <a:defRPr/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400"/>
              <a:buChar char="•"/>
              <a:defRPr/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0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72" name="Google Shape;72;p29"/>
          <p:cNvSpPr/>
          <p:nvPr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1" name="Google Shape;11;p22"/>
          <p:cNvSpPr/>
          <p:nvPr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/>
          <p:nvPr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400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313112" y="6434693"/>
            <a:ext cx="135624" cy="249033"/>
          </a:xfrm>
          <a:custGeom>
            <a:avLst/>
            <a:gdLst/>
            <a:ahLst/>
            <a:cxnLst/>
            <a:rect l="l" t="t" r="r" b="b"/>
            <a:pathLst>
              <a:path w="116" h="213" extrusionOk="0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EnlKXr96K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EnlKXr96K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A4dDs0T7s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tinyurl.com/y5o6wb9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tinyurl.com/yyl33yx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ar" b="1" i="0" u="none" baseline="0"/>
              <a:t>ماهي الحملة الاجتماعية؟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585026" y="3018263"/>
            <a:ext cx="5919636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" b="0" i="0" u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التعرف على مختلف الحملات الاجتماعية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حملة اجتماعية</a:t>
            </a:r>
            <a:endParaRPr sz="2000" dirty="0"/>
          </a:p>
        </p:txBody>
      </p:sp>
      <p:sp>
        <p:nvSpPr>
          <p:cNvPr id="180" name="Google Shape;180;p9"/>
          <p:cNvSpPr/>
          <p:nvPr/>
        </p:nvSpPr>
        <p:spPr>
          <a:xfrm>
            <a:off x="595697" y="5638340"/>
            <a:ext cx="32239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0" i="0" u="sng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https://youtu.be/PEnlKXr96Kc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6;p2"/>
          <p:cNvSpPr txBox="1">
            <a:spLocks/>
          </p:cNvSpPr>
          <p:nvPr/>
        </p:nvSpPr>
        <p:spPr>
          <a:xfrm>
            <a:off x="1804500" y="962022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 algn="r" rtl="1">
              <a:buClr>
                <a:srgbClr val="74972C"/>
              </a:buClr>
              <a:buFont typeface="Arial"/>
              <a:buNone/>
            </a:pPr>
            <a:r>
              <a:rPr lang="ar" sz="2400" b="0" i="0" u="none" baseline="0"/>
              <a:t>شاهدنا فيديو:</a:t>
            </a:r>
            <a:endParaRPr lang="ar" sz="2400" dirty="0"/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1" y="1475319"/>
            <a:ext cx="7695446" cy="39654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2"/>
          </p:nvPr>
        </p:nvSpPr>
        <p:spPr>
          <a:xfrm>
            <a:off x="5447528" y="1303291"/>
            <a:ext cx="4029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ar" b="0" i="0" u="none" baseline="0"/>
              <a:t>ما هو موضوع الحملة؟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ar" b="0" i="0" u="none" baseline="0"/>
              <a:t>ما هي أهداف الحملة؟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ar" b="0" i="0" u="none" baseline="0"/>
              <a:t>من هو جمهور هدف الحملة، ولمن هي موجّهة؟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ar" b="0" i="0" u="none" baseline="0"/>
              <a:t>ما هي طرق عمل الحملة، وما هي الطرق التي تستخدمها من أجل تمرير الرسالة/ الرسائل؟</a:t>
            </a:r>
            <a:endParaRPr dirty="0"/>
          </a:p>
          <a:p>
            <a:pPr marL="228600" lvl="0" indent="-7747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sz="2400" dirty="0"/>
          </a:p>
        </p:txBody>
      </p:sp>
      <p:sp>
        <p:nvSpPr>
          <p:cNvPr id="190" name="Google Shape;190;p10"/>
          <p:cNvSpPr/>
          <p:nvPr/>
        </p:nvSpPr>
        <p:spPr>
          <a:xfrm>
            <a:off x="1589903" y="5066270"/>
            <a:ext cx="22092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0" i="0" u="sng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https://youtu.be/PEnlKXr96Kc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307242"/>
            <a:ext cx="961253" cy="9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1" i="0" u="none" baseline="0"/>
              <a:t>تحليل حملة اجتماعية</a:t>
            </a:r>
            <a:endParaRPr lang="ar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1299"/>
            <a:ext cx="4863723" cy="2506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-JO" dirty="0"/>
              <a:t>ن</a:t>
            </a:r>
            <a:r>
              <a:rPr lang="ar" b="1" i="0" u="none" baseline="0" dirty="0"/>
              <a:t>ساعد حملة اجتماعية</a:t>
            </a:r>
            <a:endParaRPr dirty="0"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957942" y="1987095"/>
            <a:ext cx="7557407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r>
              <a:rPr lang="ar" b="0" i="0" u="none" baseline="0" dirty="0"/>
              <a:t>على كل زوج تلاميذ أن يكتبوا أفكارا بأمكانها، بحسب رأيهم، أن تساعد الحملة الاجتماعية التي تم عرضها من خلال الفيديو، على النجاح.</a:t>
            </a:r>
            <a:endParaRPr dirty="0"/>
          </a:p>
        </p:txBody>
      </p:sp>
      <p:sp>
        <p:nvSpPr>
          <p:cNvPr id="6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 algn="r" rtl="1">
              <a:buClr>
                <a:srgbClr val="74972C"/>
              </a:buClr>
              <a:buFont typeface="Arial"/>
              <a:buNone/>
            </a:pPr>
            <a:r>
              <a:rPr lang="ar" sz="2400" b="0" i="0" u="none" baseline="0"/>
              <a:t>العمل بأزواج</a:t>
            </a:r>
            <a:endParaRPr lang="ar" sz="24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14328"/>
            <a:ext cx="4863723" cy="2506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17" name="מלבן 16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" b="0" i="0" u="none" baseline="0"/>
                <a:t>رمز الـ QR لحيّز الـ Answer Garden الصفي</a:t>
              </a:r>
              <a:r>
                <a:rPr lang="ar" b="1" i="0" u="none" baseline="0"/>
                <a:t> </a:t>
              </a:r>
            </a:p>
          </p:txBody>
        </p:sp>
        <p:sp>
          <p:nvSpPr>
            <p:cNvPr id="19" name="מלבן 18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ar"/>
            </a:p>
          </p:txBody>
        </p:sp>
      </p:grpSp>
      <p:sp>
        <p:nvSpPr>
          <p:cNvPr id="23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-JO" dirty="0"/>
              <a:t>ن</a:t>
            </a:r>
            <a:r>
              <a:rPr lang="ar" b="1" i="0" u="none" baseline="0" dirty="0"/>
              <a:t>ساعد حملة اجتماعية</a:t>
            </a:r>
            <a:endParaRPr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074057" y="2443762"/>
            <a:ext cx="7441293" cy="322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" sz="2400" b="0" i="0" u="none" baseline="0" dirty="0"/>
              <a:t>على مندوب من كل زوج مسح كود الـ QR بواسطة الهاتف الخلوي،</a:t>
            </a:r>
            <a:r>
              <a:rPr lang="ar" sz="2400" dirty="0"/>
              <a:t/>
            </a:r>
            <a:br>
              <a:rPr lang="ar" sz="2400" dirty="0"/>
            </a:br>
            <a:r>
              <a:rPr lang="ar" sz="2400" b="0" i="0" u="none" baseline="0" dirty="0"/>
              <a:t>وأن يدخل في السطر الذي ينفتح، واحدة تلو الأخرى، الأفكار التي قاموا بكتابتها.</a:t>
            </a:r>
            <a:r>
              <a:rPr lang="ar" sz="2400" dirty="0"/>
              <a:t/>
            </a:r>
            <a:br>
              <a:rPr lang="ar" sz="2400" dirty="0"/>
            </a:br>
            <a:r>
              <a:rPr lang="ar" sz="2400" b="0" i="0" u="none" baseline="0" dirty="0"/>
              <a:t>(1-4 كلمات لكل فكرة).</a:t>
            </a:r>
          </a:p>
          <a:p>
            <a:pPr marL="0" indent="0" algn="r" rtl="1">
              <a:buFont typeface="Arial"/>
              <a:buNone/>
            </a:pPr>
            <a:r>
              <a:rPr lang="ar" sz="2400" b="0" i="0" u="none" baseline="0" dirty="0"/>
              <a:t>يجب كتابة كل فكرة على حدة.</a:t>
            </a:r>
          </a:p>
          <a:p>
            <a:pPr marL="0" indent="0" algn="r" rtl="1">
              <a:buFont typeface="Arial"/>
              <a:buNone/>
            </a:pPr>
            <a:r>
              <a:rPr lang="ar" sz="2400" b="0" i="0" u="none" baseline="0" dirty="0"/>
              <a:t>اضغطوا على زر الـ </a:t>
            </a:r>
            <a:r>
              <a:rPr lang="ar" sz="2400" b="1" i="0" u="none" baseline="0" dirty="0"/>
              <a:t>Submit </a:t>
            </a:r>
            <a:r>
              <a:rPr lang="ar" sz="2400" b="0" i="0" u="none" baseline="0" dirty="0"/>
              <a:t>بعد كل فكرة. </a:t>
            </a:r>
            <a:endParaRPr lang="ar" sz="2400" dirty="0"/>
          </a:p>
        </p:txBody>
      </p:sp>
      <p:sp>
        <p:nvSpPr>
          <p:cNvPr id="11" name="מלבן מעוגל 10"/>
          <p:cNvSpPr/>
          <p:nvPr/>
        </p:nvSpPr>
        <p:spPr>
          <a:xfrm>
            <a:off x="5311278" y="4463942"/>
            <a:ext cx="1110343" cy="3665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"/>
          </a:p>
        </p:txBody>
      </p:sp>
      <p:pic>
        <p:nvPicPr>
          <p:cNvPr id="12" name="תמונה 1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3158" y="1005092"/>
            <a:ext cx="6839007" cy="1362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1073797" y="1618218"/>
            <a:ext cx="7441553" cy="39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015"/>
              <a:buNone/>
            </a:pPr>
            <a:r>
              <a:rPr lang="ar" sz="2000" b="0" i="0" u="none" baseline="0" dirty="0"/>
              <a:t>من الممكن أن تتمحور الحملات الاجتماعية حول مواضيع مختلفة، مثل: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ar" sz="2000" b="0" i="0" u="none" baseline="0" dirty="0"/>
              <a:t>تلوّث الهواء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ar" sz="2000" b="0" i="0" u="none" baseline="0" dirty="0"/>
              <a:t>منع استخدام الأدوات البلاستيكية أحادية الاستخدام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ar" sz="2000" b="0" i="0" u="none" baseline="0" dirty="0"/>
              <a:t>منع استخدام الأكياس البلاستيكية (النايلون)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ar" sz="2000" b="0" i="0" u="none" baseline="0" dirty="0"/>
              <a:t>مساعدة الفئات المستضع</a:t>
            </a:r>
            <a:r>
              <a:rPr lang="ar-JO" sz="2000" b="0" i="0" u="none" baseline="0" dirty="0"/>
              <a:t>ف</a:t>
            </a:r>
            <a:r>
              <a:rPr lang="ar" sz="2000" b="0" i="0" u="none" baseline="0" dirty="0"/>
              <a:t>ة (المسنين، الشبيبة في خطر، العائلات المحتاجة)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ar" sz="2000" b="0" i="0" u="none" baseline="0" dirty="0"/>
              <a:t>الضغط الاجتماعي</a:t>
            </a:r>
            <a:endParaRPr lang="ar" sz="20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endParaRPr sz="2000" dirty="0"/>
          </a:p>
          <a:p>
            <a:pPr marL="685800" lvl="1" indent="-140017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395"/>
              <a:buNone/>
            </a:pPr>
            <a:endParaRPr sz="2000" dirty="0"/>
          </a:p>
          <a:p>
            <a:pPr marL="685800" lvl="1" indent="-11049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endParaRPr sz="2000" dirty="0"/>
          </a:p>
        </p:txBody>
      </p:sp>
      <p:sp>
        <p:nvSpPr>
          <p:cNvPr id="6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 dirty="0"/>
              <a:t>نتواصل بحملة اجتماعية</a:t>
            </a:r>
            <a:endParaRPr dirty="0"/>
          </a:p>
        </p:txBody>
      </p:sp>
      <p:sp>
        <p:nvSpPr>
          <p:cNvPr id="7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 algn="r" rtl="1">
              <a:buClr>
                <a:srgbClr val="74972C"/>
              </a:buClr>
              <a:buFont typeface="Arial"/>
              <a:buNone/>
            </a:pPr>
            <a:r>
              <a:rPr lang="ar" sz="2400" b="0" i="0" u="none" baseline="0" dirty="0"/>
              <a:t>العمل ضمن مجموعات</a:t>
            </a:r>
            <a:endParaRPr lang="ar" sz="2400" dirty="0"/>
          </a:p>
        </p:txBody>
      </p:sp>
    </p:spTree>
    <p:extLst>
      <p:ext uri="{BB962C8B-B14F-4D97-AF65-F5344CB8AC3E}">
        <p14:creationId xmlns:p14="http://schemas.microsoft.com/office/powerpoint/2010/main" val="153932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1073797" y="1618218"/>
            <a:ext cx="7441553" cy="39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70000"/>
              </a:lnSpc>
              <a:buSzPts val="2015"/>
              <a:buNone/>
            </a:pPr>
            <a:r>
              <a:rPr lang="ar-JO" sz="2000" dirty="0"/>
              <a:t>من الممكن أن تتمحور الحملات الاجتماعية حول مواضيع مختلفة، مثل:</a:t>
            </a:r>
          </a:p>
          <a:p>
            <a:pPr marL="685800" lvl="1" indent="-228600">
              <a:lnSpc>
                <a:spcPct val="70000"/>
              </a:lnSpc>
              <a:buClr>
                <a:srgbClr val="0070C0"/>
              </a:buClr>
              <a:buSzPts val="1627"/>
            </a:pPr>
            <a:r>
              <a:rPr lang="ar-JO" sz="2000" dirty="0"/>
              <a:t>تلوّث الهواء</a:t>
            </a:r>
          </a:p>
          <a:p>
            <a:pPr marL="685800" lvl="1" indent="-228600">
              <a:lnSpc>
                <a:spcPct val="70000"/>
              </a:lnSpc>
              <a:buClr>
                <a:srgbClr val="0070C0"/>
              </a:buClr>
              <a:buSzPts val="1627"/>
            </a:pPr>
            <a:r>
              <a:rPr lang="ar-JO" sz="2000" dirty="0"/>
              <a:t>منع استخدام الأدوات البلاستيكية أحادية الاستخدام</a:t>
            </a:r>
          </a:p>
          <a:p>
            <a:pPr marL="685800" lvl="1" indent="-228600">
              <a:lnSpc>
                <a:spcPct val="70000"/>
              </a:lnSpc>
              <a:buClr>
                <a:srgbClr val="0070C0"/>
              </a:buClr>
              <a:buSzPts val="1627"/>
            </a:pPr>
            <a:r>
              <a:rPr lang="ar-JO" sz="2000" dirty="0"/>
              <a:t>منع استخدام الأكياس البلاستيكية (النايلون)</a:t>
            </a:r>
          </a:p>
          <a:p>
            <a:pPr marL="685800" lvl="1" indent="-228600">
              <a:lnSpc>
                <a:spcPct val="70000"/>
              </a:lnSpc>
              <a:buClr>
                <a:srgbClr val="0070C0"/>
              </a:buClr>
              <a:buSzPts val="1627"/>
            </a:pPr>
            <a:r>
              <a:rPr lang="ar-JO" sz="2000" dirty="0"/>
              <a:t>مساعدة الفئات المستضعفة (المسنين، الشبيبة في خطر، العائلات المحتاجة)</a:t>
            </a:r>
          </a:p>
          <a:p>
            <a:pPr marL="685800" lvl="1" indent="-228600">
              <a:lnSpc>
                <a:spcPct val="70000"/>
              </a:lnSpc>
              <a:buClr>
                <a:srgbClr val="0070C0"/>
              </a:buClr>
              <a:buSzPts val="1627"/>
            </a:pPr>
            <a:r>
              <a:rPr lang="ar-JO" sz="2000" dirty="0"/>
              <a:t>الضغط الاجتماعي</a:t>
            </a:r>
          </a:p>
          <a:p>
            <a:pPr marL="457200" lvl="1" indent="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None/>
            </a:pPr>
            <a:endParaRPr lang="ar" sz="2000" dirty="0"/>
          </a:p>
          <a:p>
            <a:pPr marL="0" lvl="1" indent="0" algn="r" rtl="1">
              <a:lnSpc>
                <a:spcPct val="100000"/>
              </a:lnSpc>
              <a:buSzPts val="1627"/>
              <a:buNone/>
            </a:pPr>
            <a:r>
              <a:rPr lang="ar" sz="2000" b="0" i="0" u="none" baseline="0" dirty="0"/>
              <a:t>اختاروا حملة اجتماعية ت</a:t>
            </a:r>
            <a:r>
              <a:rPr lang="ar-JO" sz="2000" b="0" i="0" u="none" baseline="0" dirty="0"/>
              <a:t>ه</a:t>
            </a:r>
            <a:r>
              <a:rPr lang="ar" sz="2000" b="0" i="0" u="none" baseline="0" dirty="0"/>
              <a:t>مّكم من قائمة الحملات الاجتماعية.</a:t>
            </a:r>
          </a:p>
          <a:p>
            <a:pPr marL="0" lvl="1" indent="0" algn="r" rtl="1">
              <a:lnSpc>
                <a:spcPct val="100000"/>
              </a:lnSpc>
              <a:buSzPts val="1627"/>
              <a:buNone/>
            </a:pPr>
            <a:r>
              <a:rPr lang="ar" sz="2000" b="0" i="0" u="none" baseline="0" dirty="0"/>
              <a:t>قوموا ببحث ودراسة الحملة الاجتماعية واجمعوا عنها أكبر كمية ممكنة من المعلومات (من المفضل البحث عن معلومات إضافية في شبكة الإنترنت).</a:t>
            </a:r>
          </a:p>
          <a:p>
            <a:pPr marL="0" lvl="1" indent="0" algn="r" rtl="1">
              <a:lnSpc>
                <a:spcPct val="100000"/>
              </a:lnSpc>
              <a:buSzPts val="1627"/>
              <a:buNone/>
            </a:pPr>
            <a:r>
              <a:rPr lang="ar" sz="2000" b="0" i="0" u="none" baseline="0" dirty="0"/>
              <a:t>استعينوا بأسئلة تحليل الحملة: ما هو موضوع الحملة؟ ما هي أهدافها؟ </a:t>
            </a:r>
            <a:r>
              <a:rPr lang="ar" sz="2000" dirty="0"/>
              <a:t/>
            </a:r>
            <a:br>
              <a:rPr lang="ar" sz="2000" dirty="0"/>
            </a:br>
            <a:r>
              <a:rPr lang="ar" sz="2000" b="0" i="0" u="none" baseline="0" dirty="0"/>
              <a:t>من هو جمهور الهدف؟ ما هي طرق العمل؟</a:t>
            </a:r>
            <a:endParaRPr sz="20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endParaRPr sz="2000" dirty="0"/>
          </a:p>
          <a:p>
            <a:pPr marL="685800" lvl="1" indent="-140017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395"/>
              <a:buNone/>
            </a:pPr>
            <a:endParaRPr sz="2000" dirty="0"/>
          </a:p>
          <a:p>
            <a:pPr marL="685800" lvl="1" indent="-11049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endParaRPr sz="2000" dirty="0"/>
          </a:p>
        </p:txBody>
      </p:sp>
      <p:sp>
        <p:nvSpPr>
          <p:cNvPr id="6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نتواصل بحملة اجتماعية</a:t>
            </a:r>
            <a:endParaRPr dirty="0"/>
          </a:p>
        </p:txBody>
      </p:sp>
      <p:sp>
        <p:nvSpPr>
          <p:cNvPr id="7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 algn="r" rtl="1">
              <a:buClr>
                <a:srgbClr val="74972C"/>
              </a:buClr>
              <a:buFont typeface="Arial"/>
              <a:buNone/>
            </a:pPr>
            <a:r>
              <a:rPr lang="ar" sz="2400" b="0" i="0" u="none" baseline="0"/>
              <a:t>العمل ضمن مجموعات</a:t>
            </a:r>
            <a:endParaRPr lang="ar" sz="24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554263" y="4645678"/>
            <a:ext cx="1039067" cy="1543106"/>
            <a:chOff x="1351607" y="4412222"/>
            <a:chExt cx="1039067" cy="1543106"/>
          </a:xfrm>
        </p:grpSpPr>
        <p:sp>
          <p:nvSpPr>
            <p:cNvPr id="9" name="מלבן 8"/>
            <p:cNvSpPr/>
            <p:nvPr/>
          </p:nvSpPr>
          <p:spPr>
            <a:xfrm>
              <a:off x="1351607" y="5585996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ar" sz="2000" b="0" i="0" u="none" baseline="0"/>
                <a:t>10 دقائق</a:t>
              </a:r>
              <a:endParaRPr lang="ar" sz="2000" dirty="0"/>
            </a:p>
          </p:txBody>
        </p:sp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99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779583" y="1325563"/>
            <a:ext cx="7993019" cy="49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2400" b="0" i="0" u="none" baseline="0"/>
              <a:t>تحصل كل مجموعة - من خلال القرعة - على اسم اللعبة التي ستستخدمها من أجل عرض الحملة التي قامت بدراستها وبحثها:</a:t>
            </a:r>
            <a:endParaRPr sz="2400"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endParaRPr sz="24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b="1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b="1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b="1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ar" sz="24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2400" b="0" i="0" u="none" baseline="0"/>
              <a:t>أمام كل مجموعة 4 دقائق للعب، ودقيقة واحدة إضافية لإكمال المعلومات حول الحملة.</a:t>
            </a:r>
            <a:endParaRPr sz="2400" dirty="0"/>
          </a:p>
          <a:p>
            <a:pPr marL="685800" lvl="1" indent="-1143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5" name="Google Shape;197;p1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" b="1" i="0" u="none" baseline="0"/>
              <a:t>لعبة صفية لعرض الحملات الاجتماعية</a:t>
            </a:r>
            <a:endParaRPr lang="ar" dirty="0"/>
          </a:p>
        </p:txBody>
      </p:sp>
      <p:sp>
        <p:nvSpPr>
          <p:cNvPr id="7" name="Google Shape;224;p14"/>
          <p:cNvSpPr txBox="1">
            <a:spLocks/>
          </p:cNvSpPr>
          <p:nvPr/>
        </p:nvSpPr>
        <p:spPr>
          <a:xfrm>
            <a:off x="779583" y="2504764"/>
            <a:ext cx="38671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rtl="1">
              <a:lnSpc>
                <a:spcPct val="70000"/>
              </a:lnSpc>
              <a:spcBef>
                <a:spcPts val="0"/>
              </a:spcBef>
              <a:buSzPts val="2400"/>
              <a:buFont typeface="Arial"/>
              <a:buNone/>
            </a:pPr>
            <a:r>
              <a:rPr lang="ar" sz="2400" b="1" i="0" u="none" baseline="0"/>
              <a:t>أسئلة نعم/لا</a:t>
            </a:r>
            <a:endParaRPr lang="ar" dirty="0"/>
          </a:p>
          <a:p>
            <a:pPr marL="228600" indent="-228600" algn="ctr" rtl="1">
              <a:lnSpc>
                <a:spcPct val="70000"/>
              </a:lnSpc>
              <a:buSzPts val="700"/>
            </a:pPr>
            <a:r>
              <a:rPr lang="ar" sz="700"/>
              <a:t/>
            </a:r>
            <a:br>
              <a:rPr lang="ar" sz="700"/>
            </a:br>
            <a:endParaRPr lang="ar" sz="700" dirty="0"/>
          </a:p>
        </p:txBody>
      </p:sp>
      <p:sp>
        <p:nvSpPr>
          <p:cNvPr id="8" name="Google Shape;225;p14"/>
          <p:cNvSpPr txBox="1">
            <a:spLocks/>
          </p:cNvSpPr>
          <p:nvPr/>
        </p:nvSpPr>
        <p:spPr>
          <a:xfrm>
            <a:off x="4992601" y="2504764"/>
            <a:ext cx="38877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rtl="1">
              <a:lnSpc>
                <a:spcPct val="70000"/>
              </a:lnSpc>
              <a:spcBef>
                <a:spcPts val="0"/>
              </a:spcBef>
              <a:buSzPts val="2380"/>
              <a:buFont typeface="Arial"/>
              <a:buNone/>
            </a:pPr>
            <a:r>
              <a:rPr lang="ar" sz="2380" b="1" i="0" u="none" baseline="0"/>
              <a:t>العرض بالإيماء</a:t>
            </a:r>
            <a:r>
              <a:rPr lang="ar" sz="2380"/>
              <a:t/>
            </a:r>
            <a:br>
              <a:rPr lang="ar" sz="2380"/>
            </a:br>
            <a:endParaRPr lang="ar" sz="238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225" y="2893796"/>
            <a:ext cx="1921815" cy="18994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524" y="3114364"/>
            <a:ext cx="1495515" cy="145694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522" y="3114364"/>
            <a:ext cx="1401511" cy="14569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لعبة لعرض الحملة الاجتماعية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4294967295"/>
          </p:nvPr>
        </p:nvSpPr>
        <p:spPr>
          <a:xfrm>
            <a:off x="0" y="2505075"/>
            <a:ext cx="38687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1" indent="-1143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4294967295"/>
          </p:nvPr>
        </p:nvSpPr>
        <p:spPr>
          <a:xfrm>
            <a:off x="746975" y="1244481"/>
            <a:ext cx="38671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" sz="2400" b="1" i="0" u="none" baseline="0"/>
              <a:t>تعليمات لعبة أسئلة نعم/ لا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700"/>
              <a:buChar char="•"/>
            </a:pPr>
            <a:r>
              <a:rPr lang="ar" sz="700"/>
              <a:t/>
            </a:r>
            <a:br>
              <a:rPr lang="ar" sz="700"/>
            </a:br>
            <a:endParaRPr sz="700" dirty="0"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4294967295"/>
          </p:nvPr>
        </p:nvSpPr>
        <p:spPr>
          <a:xfrm>
            <a:off x="4959993" y="1254006"/>
            <a:ext cx="38877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ar" sz="2380" b="1" i="0" u="none" baseline="0"/>
              <a:t>تعليمات العرض بالإيماء</a:t>
            </a:r>
            <a:r>
              <a:rPr lang="ar" sz="2380"/>
              <a:t/>
            </a:r>
            <a:br>
              <a:rPr lang="ar" sz="2380"/>
            </a:br>
            <a:endParaRPr sz="2380" dirty="0"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4294967295"/>
          </p:nvPr>
        </p:nvSpPr>
        <p:spPr>
          <a:xfrm>
            <a:off x="4959993" y="1662341"/>
            <a:ext cx="3887787" cy="2925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r" rtl="1">
              <a:lnSpc>
                <a:spcPct val="70000"/>
              </a:lnSpc>
              <a:spcBef>
                <a:spcPts val="0"/>
              </a:spcBef>
              <a:buSzPts val="2035"/>
              <a:buNone/>
            </a:pPr>
            <a:endParaRPr lang="he-IL" sz="2000" b="0" i="0" u="none" baseline="0" dirty="0" smtClean="0"/>
          </a:p>
          <a:p>
            <a:pPr marL="228600" indent="-228600" algn="r" rtl="1">
              <a:lnSpc>
                <a:spcPct val="70000"/>
              </a:lnSpc>
              <a:spcBef>
                <a:spcPts val="0"/>
              </a:spcBef>
              <a:buSzPts val="2035"/>
            </a:pPr>
            <a:r>
              <a:rPr lang="ar" sz="2000" b="0" i="0" u="none" baseline="0" dirty="0" smtClean="0"/>
              <a:t>على </a:t>
            </a:r>
            <a:r>
              <a:rPr lang="ar" sz="2000" b="0" i="0" u="none" baseline="0" dirty="0"/>
              <a:t>أعضاء المجموعة أن يعرضوا الحملة التي اختاروها، دون استخدام الكلمات و/أو الأصوات.</a:t>
            </a:r>
            <a:endParaRPr sz="200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ar" sz="2000" b="0" i="0" u="none" baseline="0" dirty="0"/>
              <a:t>على تلاميذ الصف أن يحاولوا التعرف على أكبر قدر ممكن من التفاصيل المتعلقة الحملة.</a:t>
            </a:r>
            <a:endParaRPr sz="200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ar" sz="2000" b="0" i="0" u="none" baseline="0" dirty="0"/>
              <a:t>مدّة لعبة الإيماء 4 دقائق.</a:t>
            </a:r>
            <a:endParaRPr sz="2000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ar" sz="2000" b="0" i="0" u="none" baseline="0" dirty="0"/>
              <a:t>في نهاية الوقت، بإمكان أعضاء الفرقة أن يعرضوا، خلال دقيقة واحدة، معلومات إضافية بشأن الحملة التي اختاروها.</a:t>
            </a:r>
            <a:endParaRPr sz="2000" dirty="0"/>
          </a:p>
          <a:p>
            <a:pPr marL="228600" lvl="0" indent="-64135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000" dirty="0"/>
          </a:p>
        </p:txBody>
      </p:sp>
      <p:sp>
        <p:nvSpPr>
          <p:cNvPr id="228" name="Google Shape;228;p14"/>
          <p:cNvSpPr txBox="1"/>
          <p:nvPr/>
        </p:nvSpPr>
        <p:spPr>
          <a:xfrm>
            <a:off x="831912" y="1662385"/>
            <a:ext cx="3887391" cy="292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endParaRPr lang="he-IL" sz="2000" b="0" i="0" u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ar" sz="2000" b="0" i="0" u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</a:t>
            </a:r>
            <a:r>
              <a:rPr lang="ar" sz="2000" b="0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تلاميذ الصف أن يطرحوا أسئلة على أعضاء المجموعة، بهدف اكتشاف أكبر قدر ممكن من التفاصيل المتعلقة بالحملة التي اختارتها المجموعة.</a:t>
            </a:r>
            <a:endParaRPr dirty="0"/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ar" sz="2000" b="0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أعضاء المجموعة الإجابة على أسئلة زملائهم في الصف بـ </a:t>
            </a:r>
            <a:r>
              <a:rPr lang="a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"نعم" أو "لا"</a:t>
            </a:r>
            <a:r>
              <a:rPr lang="ar" sz="2000" b="0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فقط.</a:t>
            </a:r>
            <a:endParaRPr lang="ar" dirty="0"/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ar" sz="2000" b="0" i="0" u="none" baseline="0" dirty="0"/>
              <a:t>مدّة لعبة الأسئلة 4 دقائق.</a:t>
            </a:r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ar" sz="2000" b="0" i="0" u="none" baseline="0" dirty="0"/>
              <a:t>في نهاية الوقت، بإمكان أعضاء الفرقة أن يعرضوا، خلال دقيقة واحدة، معلومات إضافية بشأن الحملة التي اختاروها.</a:t>
            </a:r>
          </a:p>
          <a:p>
            <a:pPr marL="228600" marR="0" lvl="0" indent="-15748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1120"/>
              <a:buFont typeface="Arial"/>
              <a:buNone/>
            </a:pPr>
            <a:endParaRPr sz="11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192" y="4629030"/>
            <a:ext cx="1565388" cy="1547185"/>
          </a:xfrm>
          <a:prstGeom prst="rect">
            <a:avLst/>
          </a:prstGeom>
        </p:spPr>
      </p:pic>
      <p:grpSp>
        <p:nvGrpSpPr>
          <p:cNvPr id="2" name="קבוצה 1"/>
          <p:cNvGrpSpPr/>
          <p:nvPr/>
        </p:nvGrpSpPr>
        <p:grpSpPr>
          <a:xfrm>
            <a:off x="1331122" y="4719918"/>
            <a:ext cx="2915932" cy="1456298"/>
            <a:chOff x="1640936" y="4865957"/>
            <a:chExt cx="2458797" cy="1227992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9232" y="4865957"/>
              <a:ext cx="1260501" cy="1227991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0936" y="4865957"/>
              <a:ext cx="1181270" cy="1227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628650" y="1412928"/>
            <a:ext cx="7886700" cy="19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" b="0" i="0" u="none" baseline="0"/>
              <a:t>أحد أهم العوامل لنجاح الحملة هو انتشارها الواسع، أي وصولها إلى أوسع شريحة ممكنة من الجمهور.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" b="1" i="0" u="none" baseline="0"/>
              <a:t>كيف يتم القيام بذلك؟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ar"/>
              <a:t/>
            </a:r>
            <a:br>
              <a:rPr lang="ar"/>
            </a:br>
            <a:endParaRPr dirty="0"/>
          </a:p>
        </p:txBody>
      </p:sp>
      <p:sp>
        <p:nvSpPr>
          <p:cNvPr id="4" name="Google Shape;222;p14"/>
          <p:cNvSpPr txBox="1">
            <a:spLocks/>
          </p:cNvSpPr>
          <p:nvPr/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buSzPts val="3500"/>
            </a:pPr>
            <a:r>
              <a:rPr lang="ar" sz="3500" b="1" i="0" u="none" baseline="0"/>
              <a:t>كيف ننشر حملة؟</a:t>
            </a:r>
            <a:endParaRPr lang="ar" sz="35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524"/>
            <a:ext cx="4968240" cy="33588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5231552" y="1741380"/>
            <a:ext cx="3283798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ar" sz="2400" b="0" i="0" u="none" baseline="0"/>
              <a:t>عليكم </a:t>
            </a:r>
            <a:r>
              <a:rPr lang="ar" sz="2400" b="1" i="0" u="none" baseline="0"/>
              <a:t>التعرّف على </a:t>
            </a:r>
            <a:r>
              <a:rPr lang="ar" sz="2400" b="0" i="0" u="none" baseline="0"/>
              <a:t>أكبر عدد ممكن من الشعارات.</a:t>
            </a:r>
            <a:endParaRPr sz="24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ar" sz="2400" b="1" i="0" u="none" baseline="0"/>
              <a:t>اكتبوا</a:t>
            </a:r>
            <a:r>
              <a:rPr lang="ar" sz="2400" b="0" i="0" u="none" baseline="0"/>
              <a:t> الاسم الملائم تحت كل شعار.</a:t>
            </a:r>
            <a:endParaRPr sz="24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b="1" dirty="0"/>
          </a:p>
          <a:p>
            <a:pPr marL="228600" lvl="0" indent="-101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000"/>
              <a:buNone/>
            </a:pPr>
            <a:endParaRPr sz="2400" b="1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7655496" y="4656483"/>
            <a:ext cx="969739" cy="1543106"/>
            <a:chOff x="1386271" y="4412222"/>
            <a:chExt cx="969739" cy="1543106"/>
          </a:xfrm>
        </p:grpSpPr>
        <p:sp>
          <p:nvSpPr>
            <p:cNvPr id="7" name="מלבן 6"/>
            <p:cNvSpPr/>
            <p:nvPr/>
          </p:nvSpPr>
          <p:spPr>
            <a:xfrm>
              <a:off x="1422941" y="5585996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ar" sz="2000" b="0" i="0" u="none" baseline="0"/>
                <a:t>5 دقائق</a:t>
              </a:r>
              <a:endParaRPr lang="ar" sz="2000" dirty="0"/>
            </a:p>
          </p:txBody>
        </p:sp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  <p:sp>
        <p:nvSpPr>
          <p:cNvPr id="10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تعرّفوا على الشّعار</a:t>
            </a:r>
            <a:endParaRPr dirty="0"/>
          </a:p>
        </p:txBody>
      </p:sp>
      <p:sp>
        <p:nvSpPr>
          <p:cNvPr id="11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 algn="r" rtl="1">
              <a:buClr>
                <a:srgbClr val="74972C"/>
              </a:buClr>
              <a:buFont typeface="Arial"/>
              <a:buNone/>
            </a:pPr>
            <a:r>
              <a:rPr lang="ar" sz="2400" b="0" i="0" u="none" baseline="0"/>
              <a:t>العمل بأزواج</a:t>
            </a:r>
            <a:endParaRPr lang="ar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1020171"/>
            <a:ext cx="4644571" cy="5065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ما هي الرسالة؟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4294967295"/>
          </p:nvPr>
        </p:nvSpPr>
        <p:spPr>
          <a:xfrm>
            <a:off x="1618756" y="1247781"/>
            <a:ext cx="6859587" cy="396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" b="0" i="0" u="none" baseline="0" dirty="0"/>
              <a:t>خلال مشاهدة الفيديوهين، حاولوا </a:t>
            </a:r>
            <a:r>
              <a:rPr lang="ar-JO" b="0" i="0" u="none" baseline="0" dirty="0"/>
              <a:t>أ</a:t>
            </a:r>
            <a:r>
              <a:rPr lang="ar" b="0" i="0" u="none" baseline="0" dirty="0"/>
              <a:t>ن تجيبوا أنفسكم على السؤالين التاليين:</a:t>
            </a: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500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ar" b="0" i="0" u="none" baseline="0" dirty="0"/>
              <a:t>ما هي </a:t>
            </a:r>
            <a:r>
              <a:rPr lang="ar" b="1" i="0" u="none" baseline="0" dirty="0"/>
              <a:t>المشاعر</a:t>
            </a:r>
            <a:r>
              <a:rPr lang="ar" b="0" i="0" u="none" baseline="0" dirty="0"/>
              <a:t> التي يثيرها لدينا كل فيديو؟</a:t>
            </a:r>
            <a:endParaRPr sz="2800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ar" b="1" i="0" u="none" baseline="0" dirty="0"/>
              <a:t>ما هي الرسالة </a:t>
            </a:r>
            <a:r>
              <a:rPr lang="ar" b="0" i="0" u="none" baseline="0" dirty="0"/>
              <a:t>التي يحاول الفيديو تمريرها للمشاهد؟</a:t>
            </a:r>
            <a:endParaRPr sz="2800"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389766" y="5754781"/>
            <a:ext cx="3140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" sz="1600" b="0" i="0" u="none" baseline="0">
                <a:latin typeface="+mn-lt"/>
                <a:hlinkClick r:id="rId3"/>
              </a:rPr>
              <a:t>https://youtu.be/WA4dDs0T7sM</a:t>
            </a:r>
            <a:r>
              <a:rPr lang="ar" sz="1600" b="0" i="0" u="none" baseline="0">
                <a:latin typeface="+mn-lt"/>
              </a:rPr>
              <a:t> </a:t>
            </a:r>
            <a:endParaRPr lang="ar" sz="1600" dirty="0">
              <a:latin typeface="+mn-lt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213655" y="5754781"/>
            <a:ext cx="2844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/>
            <a:r>
              <a:rPr lang="ar" sz="1600" b="0" i="0" u="none" baseline="0">
                <a:latin typeface="+mj-lt"/>
                <a:hlinkClick r:id="rId4"/>
              </a:rPr>
              <a:t>https://tinyurl.com/y5o6wb9d</a:t>
            </a:r>
            <a:r>
              <a:rPr lang="ar" sz="1600" b="0" i="0" u="none" baseline="0">
                <a:latin typeface="+mj-lt"/>
              </a:rPr>
              <a:t> </a:t>
            </a:r>
            <a:endParaRPr lang="ar" sz="1600" dirty="0">
              <a:latin typeface="+mj-lt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496" y="3680775"/>
            <a:ext cx="3991067" cy="20740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5" y="3680775"/>
            <a:ext cx="4071303" cy="20740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573439" y="295253"/>
            <a:ext cx="7886700" cy="103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ar" sz="3150" b="1" i="0" u="none" baseline="0"/>
              <a:t>التعرّف على شعارات الشبكات الاجتماعية - إجابات</a:t>
            </a:r>
            <a:r>
              <a:rPr lang="ar" sz="3150"/>
              <a:t/>
            </a:r>
            <a:br>
              <a:rPr lang="ar" sz="3150"/>
            </a:br>
            <a:endParaRPr sz="315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83" y="810408"/>
            <a:ext cx="5100812" cy="54057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628650" y="193183"/>
            <a:ext cx="7886700" cy="10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ar" sz="3150" b="1" i="0" u="none" baseline="0"/>
              <a:t>ما هي الشبكة الاجتماعية الإنترنتية؟</a:t>
            </a:r>
            <a:r>
              <a:rPr lang="ar" sz="3150"/>
              <a:t/>
            </a:r>
            <a:br>
              <a:rPr lang="ar" sz="3150"/>
            </a:br>
            <a:endParaRPr sz="3150"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952409" y="927120"/>
            <a:ext cx="7562941" cy="27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buSzPts val="2000"/>
              <a:buNone/>
            </a:pPr>
            <a:r>
              <a:rPr lang="ar" sz="2000" b="0" i="0" u="none" baseline="0" dirty="0"/>
              <a:t>حيّز افتراضي أو موقع إنترنت يتيح للأشخاص إنشاء علاقات، مشاركة المضامين وتطوير ال</a:t>
            </a:r>
            <a:r>
              <a:rPr lang="ar-JO" sz="2000" b="0" i="0" u="none" baseline="0" dirty="0"/>
              <a:t>أ</a:t>
            </a:r>
            <a:r>
              <a:rPr lang="ar" sz="2000" b="0" i="0" u="none" baseline="0" dirty="0"/>
              <a:t>عمال والعلاقات العامّة.</a:t>
            </a:r>
            <a:endParaRPr lang="ar" sz="20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08815"/>
            <a:ext cx="5786651" cy="42853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628650" y="193183"/>
            <a:ext cx="7886700" cy="10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ar" sz="3150" b="1" i="0" u="none" baseline="0"/>
              <a:t>ما هي الشبكة الاجتماعية الإنترنتية؟</a:t>
            </a:r>
            <a:r>
              <a:rPr lang="ar" sz="3150"/>
              <a:t/>
            </a:r>
            <a:br>
              <a:rPr lang="ar" sz="3150"/>
            </a:br>
            <a:endParaRPr sz="3150"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952409" y="1066993"/>
            <a:ext cx="7562941" cy="27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buSzPts val="1800"/>
              <a:buNone/>
            </a:pPr>
            <a:r>
              <a:rPr lang="ar" sz="2400" b="0" i="0" u="none" baseline="0"/>
              <a:t>تملك الشبكات الاجتماعية قوة كبيرة للأسباب التالية:</a:t>
            </a:r>
            <a:endParaRPr lang="ar" sz="2400" dirty="0"/>
          </a:p>
          <a:p>
            <a:pPr marL="228600" lvl="0" indent="-228600" algn="r" rtl="1">
              <a:buClr>
                <a:srgbClr val="0070C0"/>
              </a:buClr>
              <a:buSzPts val="1600"/>
            </a:pPr>
            <a:r>
              <a:rPr lang="ar" sz="2400" b="1" i="0" u="none" baseline="0"/>
              <a:t>كثرة المستخدمين </a:t>
            </a:r>
            <a:r>
              <a:rPr lang="ar" sz="2400" b="0" i="0" u="none" baseline="0"/>
              <a:t>الذين يشاهدون المضامين.</a:t>
            </a:r>
          </a:p>
          <a:p>
            <a:pPr marL="228600" lvl="0" indent="-228600" algn="r" rtl="1">
              <a:buClr>
                <a:srgbClr val="0070C0"/>
              </a:buClr>
              <a:buSzPts val="1600"/>
            </a:pPr>
            <a:r>
              <a:rPr lang="ar" sz="2400" b="1" i="0" u="none" baseline="0"/>
              <a:t>متاحية</a:t>
            </a:r>
            <a:r>
              <a:rPr lang="ar" sz="2400" b="0" i="0" u="none" baseline="0"/>
              <a:t> المضامين التي تتغير بصورة يومية.</a:t>
            </a:r>
          </a:p>
          <a:p>
            <a:pPr marL="228600" lvl="0" indent="-228600" algn="r" rtl="1">
              <a:buClr>
                <a:srgbClr val="0070C0"/>
              </a:buClr>
              <a:buSzPts val="1600"/>
            </a:pPr>
            <a:r>
              <a:rPr lang="ar" sz="2400" b="1" i="0" u="none" baseline="0"/>
              <a:t>معلومات كثيرة </a:t>
            </a:r>
            <a:r>
              <a:rPr lang="ar" sz="2400" b="0" i="0" u="none" baseline="0"/>
              <a:t>تتراكم في الشبكة وتكون تحت سيطرة المتصفحين.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51437"/>
            <a:ext cx="4378779" cy="32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ar" sz="3150"/>
              <a:t/>
            </a:r>
            <a:br>
              <a:rPr lang="ar" sz="3150"/>
            </a:br>
            <a:r>
              <a:rPr lang="ar" sz="3150" b="1" i="0" u="none" baseline="0"/>
              <a:t>نشر المضامين في الشبكة الاجتماعية </a:t>
            </a:r>
            <a:r>
              <a:rPr lang="ar" sz="2000" b="1" i="0" u="none" baseline="0"/>
              <a:t>- العمل ضمن مجموعات</a:t>
            </a:r>
            <a:r>
              <a:rPr lang="ar" sz="3150"/>
              <a:t/>
            </a:r>
            <a:br>
              <a:rPr lang="ar" sz="3150"/>
            </a:br>
            <a:endParaRPr sz="3150" dirty="0"/>
          </a:p>
        </p:txBody>
      </p:sp>
      <p:pic>
        <p:nvPicPr>
          <p:cNvPr id="276" name="Google Shape;27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650" y="3671454"/>
            <a:ext cx="2396938" cy="24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>
            <a:spLocks noGrp="1"/>
          </p:cNvSpPr>
          <p:nvPr>
            <p:ph type="body" idx="4294967295"/>
          </p:nvPr>
        </p:nvSpPr>
        <p:spPr>
          <a:xfrm>
            <a:off x="1411941" y="1071563"/>
            <a:ext cx="7237880" cy="502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None/>
            </a:pPr>
            <a:r>
              <a:rPr lang="ar" sz="2000" b="1" i="0" u="none" baseline="0" dirty="0"/>
              <a:t>المهمة:</a:t>
            </a:r>
            <a:endParaRPr sz="20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ar" sz="2000" b="0" i="0" u="none" baseline="0" dirty="0"/>
              <a:t>على كل مجموعة </a:t>
            </a:r>
            <a:r>
              <a:rPr lang="ar" sz="2000" b="1" i="0" u="none" baseline="0" dirty="0"/>
              <a:t>أن تختار </a:t>
            </a:r>
            <a:r>
              <a:rPr lang="ar" sz="2000" b="0" i="0" u="none" baseline="0" dirty="0"/>
              <a:t>معا، قناتي نشر من قائمة الشبكات الاجتماعية.</a:t>
            </a:r>
            <a:endParaRPr sz="20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ar" sz="2000" b="0" i="0" u="none" baseline="0" dirty="0"/>
              <a:t>عليكم </a:t>
            </a:r>
            <a:r>
              <a:rPr lang="ar" sz="2000" b="1" i="0" u="none" baseline="0" dirty="0"/>
              <a:t>دراسة</a:t>
            </a:r>
            <a:r>
              <a:rPr lang="ar" sz="2000" b="0" i="0" u="none" baseline="0" dirty="0"/>
              <a:t> طرق عمل قناتي النشر اللتين اخترتم</a:t>
            </a:r>
            <a:r>
              <a:rPr lang="ar-JO" sz="2000" b="0" i="0" u="none" baseline="0" dirty="0"/>
              <a:t>و</a:t>
            </a:r>
            <a:r>
              <a:rPr lang="ar" sz="2000" b="0" i="0" u="none" baseline="0" dirty="0"/>
              <a:t>هما.</a:t>
            </a:r>
            <a:r>
              <a:rPr lang="ar" sz="2000" dirty="0"/>
              <a:t/>
            </a:r>
            <a:br>
              <a:rPr lang="ar" sz="2000" dirty="0"/>
            </a:br>
            <a:r>
              <a:rPr lang="ar" sz="2000" b="0" i="0" u="none" baseline="0" dirty="0"/>
              <a:t>حاولوا فهم الطريقة التي يتم عرض المضمون بها في كل شبكة اجتماعية.</a:t>
            </a:r>
            <a:r>
              <a:rPr lang="ar" sz="2000" dirty="0"/>
              <a:t/>
            </a:r>
            <a:br>
              <a:rPr lang="ar" sz="2000" dirty="0"/>
            </a:br>
            <a:r>
              <a:rPr lang="ar" sz="2000" b="0" i="0" u="none" baseline="0" dirty="0"/>
              <a:t>بالإمكان الاستعانة بالمعايير المعروضة في الرابط التالي: </a:t>
            </a:r>
            <a:r>
              <a:rPr lang="ar" sz="2000" dirty="0"/>
              <a:t/>
            </a:r>
            <a:br>
              <a:rPr lang="ar" sz="2000" dirty="0"/>
            </a:br>
            <a:r>
              <a:rPr lang="ar" sz="2000" b="0" i="0" u="none" baseline="0" dirty="0"/>
              <a:t>        </a:t>
            </a:r>
            <a:r>
              <a:rPr lang="ar" sz="2000" b="0" i="0" u="sng" baseline="0" dirty="0">
                <a:solidFill>
                  <a:schemeClr val="hlink"/>
                </a:solidFill>
                <a:hlinkClick r:id="rId4"/>
              </a:rPr>
              <a:t>https://tinyurl.com/yyl33yxr</a:t>
            </a:r>
            <a:endParaRPr sz="2000" u="sng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ar" sz="2000" b="1" i="0" u="none" baseline="0" dirty="0"/>
              <a:t>أعدّوا</a:t>
            </a:r>
            <a:r>
              <a:rPr lang="ar" sz="2000" b="0" i="0" u="none" baseline="0" dirty="0"/>
              <a:t> مضامين جديدة ملائمة لنشر الحملة التي قمتهم بدراستها وبحثها سابقا. </a:t>
            </a:r>
            <a:endParaRPr sz="2000" dirty="0"/>
          </a:p>
          <a:p>
            <a:pPr marL="228600" lvl="0" indent="-228600" algn="r" rtl="1">
              <a:lnSpc>
                <a:spcPct val="100000"/>
              </a:lnSpc>
              <a:buSzPts val="1750"/>
            </a:pPr>
            <a:r>
              <a:rPr lang="ar" sz="2000" b="1" i="0" u="none" baseline="0" dirty="0"/>
              <a:t>أدرجوا</a:t>
            </a:r>
            <a:r>
              <a:rPr lang="ar" sz="2000" b="0" i="0" u="none" baseline="0" dirty="0"/>
              <a:t> المضامين الجديدة التي قمتم بإعدادها في شريحة العرض الصفية المشتركة في كولاج الصور وفي المعرض. </a:t>
            </a:r>
            <a:r>
              <a:rPr lang="ar" sz="2000" dirty="0"/>
              <a:t/>
            </a:r>
            <a:br>
              <a:rPr lang="ar" sz="2000" dirty="0"/>
            </a:br>
            <a:r>
              <a:rPr lang="ar" sz="2000" dirty="0"/>
              <a:t/>
            </a:r>
            <a:br>
              <a:rPr lang="ar" sz="2000" dirty="0"/>
            </a:br>
            <a:endParaRPr sz="20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510947" y="4552894"/>
            <a:ext cx="1039067" cy="1543106"/>
            <a:chOff x="1351607" y="4412222"/>
            <a:chExt cx="1039067" cy="1543106"/>
          </a:xfrm>
        </p:grpSpPr>
        <p:sp>
          <p:nvSpPr>
            <p:cNvPr id="6" name="מלבן 5"/>
            <p:cNvSpPr/>
            <p:nvPr/>
          </p:nvSpPr>
          <p:spPr>
            <a:xfrm>
              <a:off x="1351607" y="5585996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ar" sz="2000" b="0" i="0" u="none" baseline="0"/>
                <a:t>25 دقيقة</a:t>
              </a:r>
              <a:endParaRPr lang="ar" sz="2000" dirty="0"/>
            </a:p>
          </p:txBody>
        </p:sp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58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تلخیص</a:t>
            </a:r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1"/>
          </p:nvPr>
        </p:nvSpPr>
        <p:spPr>
          <a:xfrm>
            <a:off x="1301578" y="1325563"/>
            <a:ext cx="7213772" cy="410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ar" sz="2000" b="0" i="0" u="none" baseline="0"/>
              <a:t>تعرفنا على ما يميز الحملات الاجتماعية - وهي حملات ذات تداخل اجتماعي فعال، تهدف إلى قيادة تغييرات اجتماعية في عدّة مجالات.</a:t>
            </a:r>
            <a:endParaRPr sz="400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ar" sz="2000" b="0" i="0" u="none" baseline="0"/>
              <a:t>خضنا تجربة كتابة مضامين بحسب أنواع الشبكات الاجتماعية المختلفة.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ar" sz="2000"/>
              <a:t/>
            </a:r>
            <a:br>
              <a:rPr lang="ar" sz="2000"/>
            </a:br>
            <a:endParaRPr sz="2000" dirty="0"/>
          </a:p>
        </p:txBody>
      </p:sp>
      <p:sp>
        <p:nvSpPr>
          <p:cNvPr id="286" name="Google Shape;286;p21"/>
          <p:cNvSpPr txBox="1"/>
          <p:nvPr/>
        </p:nvSpPr>
        <p:spPr>
          <a:xfrm>
            <a:off x="1301578" y="6027542"/>
            <a:ext cx="47179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 b="0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mkhmarketing, CC BY 2.0 &lt;https://creativecommons.org/licenses/by/2.0&gt;, via Wikimedia Commons</a:t>
            </a:r>
            <a:endParaRPr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8" y="2625974"/>
            <a:ext cx="6797040" cy="3401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5;p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ما هي الرسالة؟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799089" y="1106271"/>
            <a:ext cx="4254294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400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ما هي المشاعر التي أثارها لدينا كل فيديو؟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ما هي الرسالة التي يحاول الفيديو تمريرها للمشاهد؟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ما هي الرسائل العلنية (المكشوفة) والمبطّنة (السرّية) التي تم استخدامها في الفيديو؟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ما هو الهدف من كل فيديو؟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sp>
        <p:nvSpPr>
          <p:cNvPr id="8" name="Google Shape;125;p3"/>
          <p:cNvSpPr txBox="1"/>
          <p:nvPr/>
        </p:nvSpPr>
        <p:spPr>
          <a:xfrm>
            <a:off x="1997023" y="37035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6;p3"/>
          <p:cNvSpPr txBox="1"/>
          <p:nvPr/>
        </p:nvSpPr>
        <p:spPr>
          <a:xfrm>
            <a:off x="1997023" y="5298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39" y="4097460"/>
            <a:ext cx="4032299" cy="205413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969892"/>
            <a:ext cx="4061761" cy="2110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4799088" y="1449988"/>
            <a:ext cx="383626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ar" sz="2400" b="1" i="0" u="none" baseline="0" dirty="0"/>
              <a:t>الرسالة المبطّنة (السرّية) هي رسالة مموّهة</a:t>
            </a:r>
            <a:r>
              <a:rPr lang="ar" sz="2400" b="0" i="0" u="none" baseline="0" dirty="0"/>
              <a:t> ومدموجة داخل المضامين الإعلامية.</a:t>
            </a:r>
            <a:endParaRPr sz="32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Char char="•"/>
            </a:pPr>
            <a:r>
              <a:rPr lang="ar" sz="2400" b="0" i="0" u="none" baseline="0" dirty="0"/>
              <a:t>من الممكن أن تشير الرسالة المبطنة إلى </a:t>
            </a:r>
            <a:r>
              <a:rPr lang="ar" sz="2400" b="1" i="0" u="none" baseline="0" dirty="0"/>
              <a:t>نوايا الإخفاء والتضليل </a:t>
            </a:r>
            <a:r>
              <a:rPr lang="ar" sz="2400" b="0" i="0" u="none" baseline="0" dirty="0"/>
              <a:t>وإلى تمويه الحدود بين المضمون والإعلان. </a:t>
            </a:r>
            <a:endParaRPr sz="32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Char char="•"/>
            </a:pPr>
            <a:r>
              <a:rPr lang="ar" sz="2400" b="0" i="0" u="none" baseline="0" dirty="0"/>
              <a:t>يتيح لنا استخدام </a:t>
            </a:r>
            <a:r>
              <a:rPr lang="ar" sz="2400" b="1" i="0" u="none" baseline="0" dirty="0"/>
              <a:t>التفكير النقدي </a:t>
            </a:r>
            <a:r>
              <a:rPr lang="ar" sz="2400" b="0" i="0" u="none" baseline="0" dirty="0"/>
              <a:t>إمكانية </a:t>
            </a:r>
            <a:r>
              <a:rPr lang="ar" sz="2400" b="1" i="0" u="none" baseline="0" dirty="0"/>
              <a:t>التعرف</a:t>
            </a:r>
            <a:r>
              <a:rPr lang="ar" sz="2400" b="0" i="0" u="none" baseline="0" dirty="0"/>
              <a:t> على الرسائل المبطنة.</a:t>
            </a:r>
            <a:endParaRPr sz="32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8" name="Google Shape;125;p3"/>
          <p:cNvSpPr txBox="1"/>
          <p:nvPr/>
        </p:nvSpPr>
        <p:spPr>
          <a:xfrm>
            <a:off x="1997023" y="37035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6;p3"/>
          <p:cNvSpPr txBox="1"/>
          <p:nvPr/>
        </p:nvSpPr>
        <p:spPr>
          <a:xfrm>
            <a:off x="1997023" y="5298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5;p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sz="2800" b="1" i="0" u="none" baseline="0" dirty="0"/>
              <a:t>ما هي الرسالة المبطّنة (السرّية)؟</a:t>
            </a:r>
            <a:endParaRPr sz="28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39" y="4097460"/>
            <a:ext cx="4032299" cy="205413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969892"/>
            <a:ext cx="4061761" cy="2110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ماهي الحملة؟</a:t>
            </a:r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4678363" y="1177925"/>
            <a:ext cx="4465637" cy="526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ar" sz="2400" b="1" i="0" u="none" baseline="0"/>
              <a:t>الحملة</a:t>
            </a:r>
            <a:r>
              <a:rPr lang="ar" sz="2400" b="0" i="0" u="none" baseline="0"/>
              <a:t> هي نشاط لنشر فكرة أو موضوع، يدمج بين التواصل التسويقي والنشاطات الإضافية.</a:t>
            </a:r>
            <a:endParaRPr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ar" sz="2400" b="0" i="0" u="none" baseline="0"/>
              <a:t>لكل حملة هنالك أهداف محددة.</a:t>
            </a:r>
            <a:endParaRPr lang="ar"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ar" sz="2400" b="0" i="0" u="none" baseline="0"/>
              <a:t>ترمي الرسائل في الحملة إلى تحقيق أهدافها. </a:t>
            </a:r>
            <a:r>
              <a:rPr lang="ar" sz="2400"/>
              <a:t/>
            </a:r>
            <a:br>
              <a:rPr lang="ar" sz="2400"/>
            </a:br>
            <a:r>
              <a:rPr lang="ar" sz="2400" b="0" i="0" u="none" baseline="0"/>
              <a:t>من الممكن أن يتم تمرير الرسائل بصورة علنية أو بصورة مبطنة وسرية.</a:t>
            </a:r>
            <a:endParaRPr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ar" sz="2400" b="0" i="0" u="none" baseline="0"/>
              <a:t>تكون الحملات الناجحة مصحوبة بـ "قصّة" بإمكانها أن تثير مجموعة من المشاعر: التماثل، التعاطف، الغضب، الرغبة بالعمل والمزيد.</a:t>
            </a:r>
            <a:endParaRPr sz="2400" dirty="0"/>
          </a:p>
        </p:txBody>
      </p:sp>
      <p:sp>
        <p:nvSpPr>
          <p:cNvPr id="11" name="Google Shape;125;p3"/>
          <p:cNvSpPr txBox="1"/>
          <p:nvPr/>
        </p:nvSpPr>
        <p:spPr>
          <a:xfrm>
            <a:off x="1997023" y="37035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6;p3"/>
          <p:cNvSpPr txBox="1"/>
          <p:nvPr/>
        </p:nvSpPr>
        <p:spPr>
          <a:xfrm>
            <a:off x="1997023" y="5298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39" y="4097460"/>
            <a:ext cx="4032299" cy="205413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969892"/>
            <a:ext cx="4061761" cy="2110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حملة اجتماعية أم حملة تجارية؟</a:t>
            </a:r>
            <a:endParaRPr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</a:pPr>
            <a:endParaRPr lang="ar" dirty="0"/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</a:pPr>
            <a:endParaRPr lang="ar" dirty="0"/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ar" b="0" i="0" u="none" baseline="0"/>
              <a:t>أي حملات </a:t>
            </a:r>
            <a:r>
              <a:rPr lang="ar" b="1" i="0" u="none" baseline="0"/>
              <a:t>تجارية</a:t>
            </a:r>
            <a:r>
              <a:rPr lang="ar" b="0" i="0" u="none" baseline="0"/>
              <a:t> تعرفون؟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ar" b="0" i="0" u="none" baseline="0"/>
              <a:t>أي حملات </a:t>
            </a:r>
            <a:r>
              <a:rPr lang="ar" b="1" i="0" u="none" baseline="0"/>
              <a:t>اجتماعية</a:t>
            </a:r>
            <a:r>
              <a:rPr lang="ar" b="0" i="0" u="none" baseline="0"/>
              <a:t> تعرفون؟</a:t>
            </a:r>
            <a:r>
              <a:rPr lang="ar"/>
              <a:t/>
            </a:r>
            <a:br>
              <a:rPr lang="ar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ar" b="1" i="0" u="none" baseline="0"/>
              <a:t>حملة اجتماعية أم حملة تجارية؟</a:t>
            </a:r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80000"/>
              </a:lnSpc>
              <a:buClr>
                <a:srgbClr val="1687C9"/>
              </a:buClr>
            </a:pPr>
            <a:r>
              <a:rPr lang="ar" b="0" i="0" u="none" baseline="0"/>
              <a:t>حملة </a:t>
            </a:r>
            <a:r>
              <a:rPr lang="ar" b="1" i="0" u="none" baseline="0"/>
              <a:t>تجارية</a:t>
            </a:r>
            <a:r>
              <a:rPr lang="ar"/>
              <a:t/>
            </a:r>
            <a:br>
              <a:rPr lang="ar"/>
            </a:br>
            <a:r>
              <a:rPr lang="ar" b="0" i="0" u="none" baseline="0"/>
              <a:t>تمثل شركة وأهداف لبيع منتجات أو خدمات.</a:t>
            </a:r>
          </a:p>
          <a:p>
            <a:pPr marL="228600" lvl="0" indent="-228600" algn="r" rtl="1">
              <a:lnSpc>
                <a:spcPct val="80000"/>
              </a:lnSpc>
              <a:buClr>
                <a:srgbClr val="1687C9"/>
              </a:buClr>
            </a:pPr>
            <a:endParaRPr lang="ar"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ar" b="0" i="0" u="none" baseline="0"/>
              <a:t>حملة </a:t>
            </a:r>
            <a:r>
              <a:rPr lang="ar" b="1" i="0" u="none" baseline="0"/>
              <a:t>اجتماعية</a:t>
            </a:r>
            <a:r>
              <a:rPr lang="ar" b="0" i="0" u="none" baseline="0"/>
              <a:t> تمثّل تداخلا اجتماعيا فعالا من قبل مجموعات أشخاص يحاولون قيادة تغييرات اجتماعية في عدّة مجالات.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/>
              <a:t/>
            </a:r>
            <a:br>
              <a:rPr lang="ar"/>
            </a:br>
            <a:endParaRPr dirty="0"/>
          </a:p>
        </p:txBody>
      </p:sp>
      <p:sp>
        <p:nvSpPr>
          <p:cNvPr id="165" name="Google Shape;165;p7"/>
          <p:cNvSpPr txBox="1"/>
          <p:nvPr/>
        </p:nvSpPr>
        <p:spPr>
          <a:xfrm>
            <a:off x="628650" y="63605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799089" y="1106271"/>
            <a:ext cx="4254294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400" dirty="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None/>
            </a:pPr>
            <a:r>
              <a:rPr lang="ar" sz="2200" b="0" i="0" u="none" baseline="0"/>
              <a:t>نعود إلى الفيديوهين اللذين شاهدناهما.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هل بالإمكان معرفة من يقف وراء كل حملة؟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ar" sz="2200" b="0" i="0" u="none" baseline="0"/>
              <a:t>هل هذا مهم، ولماذا؟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sp>
        <p:nvSpPr>
          <p:cNvPr id="125" name="Google Shape;125;p3"/>
          <p:cNvSpPr txBox="1"/>
          <p:nvPr/>
        </p:nvSpPr>
        <p:spPr>
          <a:xfrm>
            <a:off x="1997023" y="3697575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997023" y="1012760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b="1" i="0" u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الفيديو 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" descr="https://lh4.googleusercontent.com/XNoHIicYxu3EA4TGQPv53y-48_C9Ry6b5Uc1DhEKBWr9FT0tBOcMkWoFvE93nka3tfBqAb62HpULDeXZ0crGzRLH6cKB5pcNfF5eOl6nntXd4oZWH9otvredHRrpoVXSypy5F29K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53" y="1442230"/>
            <a:ext cx="3752404" cy="2142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algn="r" rtl="1"/>
            <a:r>
              <a:rPr lang="ar" b="1" i="0" u="none" baseline="0"/>
              <a:t>حملة اجتماعية أم حملة تجارية؟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39" y="4088453"/>
            <a:ext cx="3750818" cy="19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ar" b="1" i="0" u="none" baseline="0"/>
              <a:t>مميّزات الحملة الاجتماعية</a:t>
            </a:r>
            <a:endParaRPr dirty="0"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628650" y="811213"/>
            <a:ext cx="788670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4135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972C"/>
              </a:buClr>
              <a:buSzPts val="2590"/>
              <a:buNone/>
            </a:pPr>
            <a:endParaRPr sz="2400"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ar" b="0" i="0" u="none" baseline="0" dirty="0"/>
              <a:t>الهدف الأساسي للحملة الاجتماعية ه</a:t>
            </a:r>
            <a:r>
              <a:rPr lang="ar-JO" b="0" i="0" u="none" baseline="0" dirty="0"/>
              <a:t>و</a:t>
            </a:r>
            <a:r>
              <a:rPr lang="ar" b="0" i="0" u="none" baseline="0" dirty="0"/>
              <a:t> </a:t>
            </a:r>
            <a:r>
              <a:rPr lang="ar" b="1" i="0" u="none" baseline="0" dirty="0"/>
              <a:t>المساهمة في دعم المجتمع والبيئة.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ar" b="0" i="0" u="none" baseline="0" dirty="0"/>
              <a:t>تتمحور مضامين الحملة الاجتماعية </a:t>
            </a:r>
            <a:r>
              <a:rPr lang="ar" b="1" i="0" u="none" baseline="0" dirty="0"/>
              <a:t>حول الأهداف التربوية، القيمية والسلوكية.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ar" b="0" i="0" u="none" baseline="0" dirty="0"/>
              <a:t>في الغالب، تقف من وراء الحملة الاجتماعية </a:t>
            </a:r>
            <a:r>
              <a:rPr lang="ar" b="1" i="0" u="none" baseline="0" dirty="0"/>
              <a:t>جهة عمومية غير تجارية</a:t>
            </a:r>
            <a:r>
              <a:rPr lang="ar" b="0" i="0" u="none" baseline="0" dirty="0"/>
              <a:t>، ويجري النشاط، في الغالب، </a:t>
            </a:r>
            <a:r>
              <a:rPr lang="ar" b="1" i="0" u="none" baseline="0" dirty="0"/>
              <a:t>دون السعي لتحقيق أرباح اقتصادية.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ar" b="0" i="0" u="none" baseline="0" dirty="0"/>
              <a:t>من الممكن أن يتضمن نشاط الحملة الاجتماعية </a:t>
            </a:r>
            <a:r>
              <a:rPr lang="ar" b="1" i="0" u="none" baseline="0" dirty="0"/>
              <a:t>عرض معلومات حيوية </a:t>
            </a:r>
            <a:r>
              <a:rPr lang="ar" b="0" i="0" u="none" baseline="0" dirty="0"/>
              <a:t>للجمهور، </a:t>
            </a:r>
            <a:r>
              <a:rPr lang="ar" b="1" i="0" u="none" baseline="0" dirty="0"/>
              <a:t>المساعدة</a:t>
            </a:r>
            <a:r>
              <a:rPr lang="ar" b="0" i="0" u="none" baseline="0" dirty="0"/>
              <a:t> في الخدمات الاجتماعية، </a:t>
            </a:r>
            <a:r>
              <a:rPr lang="ar" b="1" i="0" u="none" baseline="0" dirty="0"/>
              <a:t>المساعدة في التوجه للمؤسسات العمومية </a:t>
            </a:r>
            <a:r>
              <a:rPr lang="ar" b="0" i="0" u="none" baseline="0" dirty="0"/>
              <a:t>وغيرها.</a:t>
            </a:r>
            <a:endParaRPr dirty="0"/>
          </a:p>
          <a:p>
            <a:pPr marL="228600" lvl="0" indent="-64135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972C"/>
              </a:buClr>
              <a:buSzPts val="2590"/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1042</Words>
  <Application>Microsoft Office PowerPoint</Application>
  <PresentationFormat>‫הצגה על המסך (4:3)</PresentationFormat>
  <Paragraphs>178</Paragraphs>
  <Slides>24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7" baseType="lpstr">
      <vt:lpstr>Arial</vt:lpstr>
      <vt:lpstr>Calibri</vt:lpstr>
      <vt:lpstr>ערכת נושא Office</vt:lpstr>
      <vt:lpstr>ماهي الحملة الاجتماعية؟</vt:lpstr>
      <vt:lpstr>ما هي الرسالة؟</vt:lpstr>
      <vt:lpstr>ما هي الرسالة؟</vt:lpstr>
      <vt:lpstr>ما هي الرسالة المبطّنة (السرّية)؟</vt:lpstr>
      <vt:lpstr>ماهي الحملة؟</vt:lpstr>
      <vt:lpstr>حملة اجتماعية أم حملة تجارية؟</vt:lpstr>
      <vt:lpstr>حملة اجتماعية أم حملة تجارية؟</vt:lpstr>
      <vt:lpstr>حملة اجتماعية أم حملة تجارية؟</vt:lpstr>
      <vt:lpstr>مميّزات الحملة الاجتماعية</vt:lpstr>
      <vt:lpstr>حملة اجتماعية</vt:lpstr>
      <vt:lpstr>تحليل حملة اجتماعية</vt:lpstr>
      <vt:lpstr>نساعد حملة اجتماعية</vt:lpstr>
      <vt:lpstr>نساعد حملة اجتماعية</vt:lpstr>
      <vt:lpstr>نتواصل بحملة اجتماعية</vt:lpstr>
      <vt:lpstr>نتواصل بحملة اجتماعية</vt:lpstr>
      <vt:lpstr>מצגת של PowerPoint</vt:lpstr>
      <vt:lpstr>لعبة لعرض الحملة الاجتماعية</vt:lpstr>
      <vt:lpstr>מצגת של PowerPoint</vt:lpstr>
      <vt:lpstr>تعرّفوا على الشّعار</vt:lpstr>
      <vt:lpstr>التعرّف على شعارات الشبكات الاجتماعية - إجابات </vt:lpstr>
      <vt:lpstr>ما هي الشبكة الاجتماعية الإنترنتية؟ </vt:lpstr>
      <vt:lpstr>ما هي الشبكة الاجتماعية الإنترنتية؟ </vt:lpstr>
      <vt:lpstr> نشر المضامين في الشبكة الاجتماعية - العمل ضمن مجموعات </vt:lpstr>
      <vt:lpstr>تلخیص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מהו קמפיין חברתי</dc:title>
  <dc:creator>Hagit Matok</dc:creator>
  <cp:lastModifiedBy>Sarah Gropper</cp:lastModifiedBy>
  <cp:revision>59</cp:revision>
  <dcterms:created xsi:type="dcterms:W3CDTF">2020-02-25T13:39:01Z</dcterms:created>
  <dcterms:modified xsi:type="dcterms:W3CDTF">2021-02-24T21:08:54Z</dcterms:modified>
</cp:coreProperties>
</file>