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0" r:id="rId4"/>
    <p:sldId id="276" r:id="rId5"/>
    <p:sldId id="261" r:id="rId6"/>
    <p:sldId id="264" r:id="rId7"/>
    <p:sldId id="263" r:id="rId8"/>
    <p:sldId id="269" r:id="rId9"/>
    <p:sldId id="266" r:id="rId10"/>
    <p:sldId id="267" r:id="rId11"/>
    <p:sldId id="268" r:id="rId12"/>
    <p:sldId id="262" r:id="rId13"/>
    <p:sldId id="270" r:id="rId14"/>
    <p:sldId id="271" r:id="rId15"/>
    <p:sldId id="273" r:id="rId16"/>
    <p:sldId id="274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iladi" initials="MG" lastIdx="13" clrIdx="0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Sarah Gropper" initials="SG" lastIdx="1" clrIdx="1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99C"/>
    <a:srgbClr val="930265"/>
    <a:srgbClr val="1687C9"/>
    <a:srgbClr val="BE1721"/>
    <a:srgbClr val="6D462B"/>
    <a:srgbClr val="4F4E4E"/>
    <a:srgbClr val="73962C"/>
    <a:srgbClr val="EF731D"/>
    <a:srgbClr val="EEF1F2"/>
    <a:srgbClr val="D52E1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 showGuides="1">
      <p:cViewPr varScale="1">
        <p:scale>
          <a:sx n="66" d="100"/>
          <a:sy n="66" d="100"/>
        </p:scale>
        <p:origin x="70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3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36" d="100"/>
          <a:sy n="136" d="100"/>
        </p:scale>
        <p:origin x="1122" y="-5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2CDDC-4034-4B1D-9628-88DB87C93CB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5A337-0B40-432A-A36F-3A40E176F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balconygardenwe/vertical-herb-gardens/" TargetMode="External"/><Relationship Id="rId3" Type="http://schemas.openxmlformats.org/officeDocument/2006/relationships/hyperlink" Target="https://pixabay.com/users/dieneves-3302406/?utm_source=link-attribution&amp;utm_medium=referral&amp;utm_campaign=image&amp;utm_content=1787507" TargetMode="External"/><Relationship Id="rId7" Type="http://schemas.openxmlformats.org/officeDocument/2006/relationships/hyperlink" Target="https://adanit.co.il/%d7%92%d7%99%d7%a0%d7%95%d7%9f-%d7%91%d7%9e%d7%a8%d7%a4%d7%a1%d7%a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ayadaim.org.il/2014/08/%D7%A7%D7%99%D7%A8-%D7%99%D7%A8%D7%95%D7%A7-%D7%A2%D7%A9%D7%94-%D7%96%D7%90%D7%AA-%D7%91%D7%A2%D7%A6%D7%9E%D7%9A/" TargetMode="External"/><Relationship Id="rId5" Type="http://schemas.openxmlformats.org/officeDocument/2006/relationships/hyperlink" Target="https://tinyurl.com/y77ytj6j" TargetMode="External"/><Relationship Id="rId4" Type="http://schemas.openxmlformats.org/officeDocument/2006/relationships/hyperlink" Target="https://pixabay.com/?utm_source=link-attribution&amp;utm_medium=referral&amp;utm_campaign=image&amp;utm_content=1787507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balconygardenwe/vertical-herb-gardens/" TargetMode="External"/><Relationship Id="rId3" Type="http://schemas.openxmlformats.org/officeDocument/2006/relationships/hyperlink" Target="https://pixabay.com/users/dieneves-3302406/?utm_source=link-attribution&amp;utm_medium=referral&amp;utm_campaign=image&amp;utm_content=1787507" TargetMode="External"/><Relationship Id="rId7" Type="http://schemas.openxmlformats.org/officeDocument/2006/relationships/hyperlink" Target="https://adanit.co.il/%d7%92%d7%99%d7%a0%d7%95%d7%9f-%d7%91%d7%9e%d7%a8%d7%a4%d7%a1%d7%aa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ayadaim.org.il/2014/08/%D7%A7%D7%99%D7%A8-%D7%99%D7%A8%D7%95%D7%A7-%D7%A2%D7%A9%D7%94-%D7%96%D7%90%D7%AA-%D7%91%D7%A2%D7%A6%D7%9E%D7%9A/" TargetMode="External"/><Relationship Id="rId5" Type="http://schemas.openxmlformats.org/officeDocument/2006/relationships/hyperlink" Target="https://tinyurl.com/y77ytj6j" TargetMode="External"/><Relationship Id="rId4" Type="http://schemas.openxmlformats.org/officeDocument/2006/relationships/hyperlink" Target="https://pixabay.com/?utm_source=link-attribution&amp;utm_medium=referral&amp;utm_campaign=image&amp;utm_content=1787507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congerdesign-509903/?utm_source=link-attribution&amp;utm_medium=referral&amp;utm_campaign=image&amp;utm_content=518672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518672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12019-12019/?utm_source=link-attribution&amp;utm_medium=referral&amp;utm_campaign=image&amp;utm_content=190044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900443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2601034" TargetMode="External"/><Relationship Id="rId3" Type="http://schemas.openxmlformats.org/officeDocument/2006/relationships/hyperlink" Target="https://pixabay.com/users/ryanmcguire-123690/?utm_source=link-attribution&amp;utm_medium=referral&amp;utm_campaign=image&amp;utm_content=413684" TargetMode="External"/><Relationship Id="rId7" Type="http://schemas.openxmlformats.org/officeDocument/2006/relationships/hyperlink" Target="https://pixabay.com/users/stocksnap-894430/?utm_source=link-attribution&amp;utm_medium=referral&amp;utm_campaign=image&amp;utm_content=260103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762557" TargetMode="External"/><Relationship Id="rId5" Type="http://schemas.openxmlformats.org/officeDocument/2006/relationships/hyperlink" Target="https://pixabay.com/users/kaboompics-1013994/?utm_source=link-attribution&amp;utm_medium=referral&amp;utm_campaign=image&amp;utm_content=762557" TargetMode="External"/><Relationship Id="rId10" Type="http://schemas.openxmlformats.org/officeDocument/2006/relationships/hyperlink" Target="https://pixabay.com/?utm_source=link-attribution&amp;utm_medium=referral&amp;utm_campaign=image&amp;utm_content=515023" TargetMode="External"/><Relationship Id="rId4" Type="http://schemas.openxmlformats.org/officeDocument/2006/relationships/hyperlink" Target="https://pixabay.com/?utm_source=link-attribution&amp;utm_medium=referral&amp;utm_campaign=image&amp;utm_content=413684" TargetMode="External"/><Relationship Id="rId9" Type="http://schemas.openxmlformats.org/officeDocument/2006/relationships/hyperlink" Target="https://pixabay.com/users/designerpoint-554875/?utm_source=link-attribution&amp;utm_medium=referral&amp;utm_campaign=image&amp;utm_content=515023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b="0" i="0" u="none" baseline="0"/>
              <a:t>https://youtu.be/0w1DNJZuL6Y</a:t>
            </a:r>
            <a:endParaRPr lang="ar" dirty="0"/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2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79181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b="0" i="0" u="none" baseline="0">
                <a:effectLst/>
              </a:rPr>
              <a:t>Image by Christop00 from https://pixabay.com</a:t>
            </a:r>
            <a:endParaRPr lang="ar" sz="9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900" b="0" i="0" u="none" baseline="0"/>
              <a:t>في البيئة المدنية هنالك تفضيل واضح لبناء المناطق السكنية، المراكز </a:t>
            </a:r>
            <a:endParaRPr lang="ar" sz="9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900" b="0" i="0" u="none" baseline="0"/>
              <a:t>التجارية، الخدمات والصناعة. استخدامات الأرض هذه هي مصدر دخل جدي جدا بالنسبة للمدينة. إذاً، كيف بإمكاننا بناء حديقة في البيئة المدنية؟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" sz="900" b="0" dirty="0">
              <a:effectLst/>
            </a:endParaRPr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11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74167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12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12347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المفضل البحث عن معلومات إضافية بشأن الحديقة العمودية في شبكة الإنترنت.  </a:t>
            </a:r>
            <a:endParaRPr lang="a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كلمات البحث الموصى بها: </a:t>
            </a:r>
            <a:r>
              <a:rPr lang="ar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حديقة عمودية، حديقة رأسية Vertical Gardens.</a:t>
            </a:r>
            <a:endParaRPr lang="ar" b="0" dirty="0">
              <a:effectLst/>
            </a:endParaRPr>
          </a:p>
          <a:p>
            <a:pPr algn="l" rtl="1"/>
            <a:r>
              <a:rPr lang="ar" b="0">
                <a:effectLst/>
              </a:rPr>
              <a:t/>
            </a:r>
            <a:br>
              <a:rPr lang="ar" b="0">
                <a:effectLst/>
              </a:rPr>
            </a:br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13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52007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 fontAlgn="base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dieneves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ar" dirty="0"/>
          </a:p>
          <a:p>
            <a:pPr algn="r" rtl="1" fontAlgn="base"/>
            <a:r>
              <a:rPr lang="ar" b="0" i="0" u="none" baseline="0"/>
              <a:t>في هذه المرحلة، من المفضل البحث عن صور لحديقة عمودية في شبكة الإنترنت. بالإمكان الاستعانة بالمواقع التالية:</a:t>
            </a:r>
          </a:p>
          <a:p>
            <a:pPr algn="l" rtl="1" fontAlgn="base"/>
            <a:r>
              <a:rPr lang="a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a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Pinterest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</a:t>
            </a: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باليدين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البستنة في الشرفة</a:t>
            </a: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Vertical Herb Gardens</a:t>
            </a:r>
            <a:endParaRPr lang="ar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 fontAlgn="base"/>
            <a:endParaRPr lang="ar" dirty="0"/>
          </a:p>
          <a:p>
            <a:pPr marL="0" indent="0" algn="l" rtl="1">
              <a:buNone/>
            </a:pPr>
            <a:endParaRPr lang="ar" dirty="0"/>
          </a:p>
          <a:p>
            <a:pPr algn="r" rtl="1"/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17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87908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 fontAlgn="base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dieneves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ar" dirty="0"/>
          </a:p>
          <a:p>
            <a:pPr algn="r" rtl="1" fontAlgn="base"/>
            <a:r>
              <a:rPr lang="ar" b="0" i="0" u="none" baseline="0"/>
              <a:t>في هذه المرحلة، من المفضل البحث عن صور لحديقة عمودية في شبكة الإنترنت. بالإمكان الاستعانة بالمواقع التالية:</a:t>
            </a:r>
          </a:p>
          <a:p>
            <a:pPr algn="l" rtl="1" fontAlgn="base"/>
            <a:r>
              <a:rPr lang="a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a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Pinterest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</a:t>
            </a: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باليدين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البستنة في الشرفة</a:t>
            </a: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1" fontAlgn="base"/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Vertical Herb Gardens</a:t>
            </a:r>
            <a:endParaRPr lang="ar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 fontAlgn="base"/>
            <a:endParaRPr lang="ar" dirty="0"/>
          </a:p>
          <a:p>
            <a:pPr marL="0" indent="0" algn="l" rtl="1">
              <a:buNone/>
            </a:pPr>
            <a:endParaRPr lang="ar" dirty="0"/>
          </a:p>
          <a:p>
            <a:pPr algn="r" rtl="1"/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18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5173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b="0" i="0" u="none" baseline="0" dirty="0"/>
              <a:t>https://youtu.be/3JPbFZ7DW_8</a:t>
            </a:r>
            <a:endParaRPr lang="ar" dirty="0"/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19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3558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byMarkus Spiske from https://pixabay.com/</a:t>
            </a:r>
          </a:p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congerdesign from https://pixabay.com/</a:t>
            </a:r>
          </a:p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Linda from Chicago, USA, CC BY 2.0 https://creativecommons.org/licenses/by/2.0&gt;, via Wikimedia Commons</a:t>
            </a:r>
          </a:p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MikeMcLaren from https://pixabay.com/</a:t>
            </a:r>
          </a:p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Mactan Urban Demonstration Farm, CC BY-SA 4.0 &lt;https://creativecommons.org/licenses/by-sa/4.0&gt;, via Wikimedia Commons</a:t>
            </a:r>
          </a:p>
          <a:p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3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0258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congerdesign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4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99715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mage by Franck Barske from pixabay.com</a:t>
            </a: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5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87844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ar" sz="1200" b="0" i="0" u="sng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David Mark</a:t>
            </a: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ar" sz="1200" b="0" i="0" u="sng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r" sz="900"/>
              <a:t/>
            </a:r>
            <a:br>
              <a:rPr lang="ar" sz="900"/>
            </a:br>
            <a:endParaRPr lang="a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6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33033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b="0">
                <a:effectLst/>
              </a:rPr>
              <a:t/>
            </a:r>
            <a:br>
              <a:rPr lang="ar" b="0">
                <a:effectLst/>
              </a:rPr>
            </a:b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PIXNIO https://pixnio.com</a:t>
            </a:r>
            <a:endParaRPr lang="a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" sz="900" b="0" dirty="0">
              <a:effectLst/>
            </a:endParaRPr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7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52044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Ryan McGuire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a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Karolina Grabowska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Pixabay</a:t>
            </a:r>
            <a:endParaRPr lang="a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StockSnap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Pixabay</a:t>
            </a:r>
            <a:endParaRPr lang="a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Michael Siebert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ar" sz="1200" b="0" i="0" u="sng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Pixabay</a:t>
            </a:r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ar" b="0" dirty="0">
              <a:effectLst/>
            </a:endParaRPr>
          </a:p>
          <a:p>
            <a:endParaRPr lang="a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8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18048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OpenClipart-Vectors from https://pixabay.com/</a:t>
            </a:r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9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98796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b="0">
                <a:effectLst/>
              </a:rPr>
              <a:t/>
            </a:r>
            <a:br>
              <a:rPr lang="ar" b="0">
                <a:effectLst/>
              </a:rPr>
            </a:br>
            <a:r>
              <a:rPr lang="ar"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PIXNIO on https://pixnio.com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900" b="0" i="0" u="none" baseline="0"/>
              <a:t>في البيئة المدنية هنالك تفضيل واضح لبناء المناطق السكنية، المراكز التجارية، الخدمات والصناعة. استخدامات الأرض هذه هي مصدر دخل جدي جدا بالنسبة للمدينة. إذاً، كيف بإمكاننا بناء حديقة في البيئة المدنية؟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" sz="900" b="0" dirty="0">
              <a:effectLst/>
            </a:endParaRPr>
          </a:p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275A337-0B40-432A-A36F-3A40E176F23A}" type="slidenum">
              <a:rPr/>
              <a:t>10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071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9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62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30" y="-28762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664803" y="5456725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אוכלים  </a:t>
            </a:r>
            <a:r>
              <a:rPr lang="ar-AE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نأكل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/>
          <a:lstStyle>
            <a:lvl1pPr>
              <a:buClr>
                <a:srgbClr val="74972C"/>
              </a:buClr>
              <a:defRPr/>
            </a:lvl1pPr>
            <a:lvl2pPr>
              <a:buClr>
                <a:srgbClr val="74972C"/>
              </a:buClr>
              <a:defRPr/>
            </a:lvl2pPr>
            <a:lvl3pPr>
              <a:buClr>
                <a:srgbClr val="74972C"/>
              </a:buClr>
              <a:defRPr/>
            </a:lvl3pPr>
            <a:lvl4pPr>
              <a:buClr>
                <a:srgbClr val="74972C"/>
              </a:buClr>
              <a:defRPr/>
            </a:lvl4pPr>
            <a:lvl5pPr>
              <a:buClr>
                <a:srgbClr val="74972C"/>
              </a:buClr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תמונה 59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" y="-35581"/>
            <a:ext cx="965200" cy="6259954"/>
          </a:xfrm>
          <a:prstGeom prst="rect">
            <a:avLst/>
          </a:prstGeom>
          <a:effectLst/>
        </p:spPr>
      </p:pic>
      <p:sp>
        <p:nvSpPr>
          <p:cNvPr id="41" name="מלבן 40"/>
          <p:cNvSpPr/>
          <p:nvPr userDrawn="1"/>
        </p:nvSpPr>
        <p:spPr>
          <a:xfrm>
            <a:off x="528739" y="-28762"/>
            <a:ext cx="8615261" cy="6259956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28739" y="6385024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אוכלים  </a:t>
            </a:r>
            <a:r>
              <a:rPr lang="ar-AE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نأكل</a:t>
            </a:r>
            <a:endParaRPr lang="en-US" sz="1400" dirty="0">
              <a:solidFill>
                <a:srgbClr val="4F4E4E"/>
              </a:solidFill>
            </a:endParaRPr>
          </a:p>
        </p:txBody>
      </p:sp>
      <p:grpSp>
        <p:nvGrpSpPr>
          <p:cNvPr id="56" name="קבוצה 55"/>
          <p:cNvGrpSpPr/>
          <p:nvPr userDrawn="1"/>
        </p:nvGrpSpPr>
        <p:grpSpPr>
          <a:xfrm>
            <a:off x="303183" y="6417076"/>
            <a:ext cx="212580" cy="236454"/>
            <a:chOff x="5710238" y="5011741"/>
            <a:chExt cx="296863" cy="330201"/>
          </a:xfrm>
        </p:grpSpPr>
        <p:sp>
          <p:nvSpPr>
            <p:cNvPr id="57" name="Freeform 30"/>
            <p:cNvSpPr>
              <a:spLocks noEditPoints="1"/>
            </p:cNvSpPr>
            <p:nvPr userDrawn="1"/>
          </p:nvSpPr>
          <p:spPr bwMode="auto">
            <a:xfrm>
              <a:off x="5710238" y="5060954"/>
              <a:ext cx="296863" cy="280988"/>
            </a:xfrm>
            <a:custGeom>
              <a:avLst/>
              <a:gdLst>
                <a:gd name="T0" fmla="*/ 93 w 187"/>
                <a:gd name="T1" fmla="*/ 173 h 177"/>
                <a:gd name="T2" fmla="*/ 121 w 187"/>
                <a:gd name="T3" fmla="*/ 175 h 177"/>
                <a:gd name="T4" fmla="*/ 129 w 187"/>
                <a:gd name="T5" fmla="*/ 173 h 177"/>
                <a:gd name="T6" fmla="*/ 153 w 187"/>
                <a:gd name="T7" fmla="*/ 160 h 177"/>
                <a:gd name="T8" fmla="*/ 172 w 187"/>
                <a:gd name="T9" fmla="*/ 139 h 177"/>
                <a:gd name="T10" fmla="*/ 184 w 187"/>
                <a:gd name="T11" fmla="*/ 116 h 177"/>
                <a:gd name="T12" fmla="*/ 187 w 187"/>
                <a:gd name="T13" fmla="*/ 87 h 177"/>
                <a:gd name="T14" fmla="*/ 187 w 187"/>
                <a:gd name="T15" fmla="*/ 71 h 177"/>
                <a:gd name="T16" fmla="*/ 180 w 187"/>
                <a:gd name="T17" fmla="*/ 46 h 177"/>
                <a:gd name="T18" fmla="*/ 168 w 187"/>
                <a:gd name="T19" fmla="*/ 24 h 177"/>
                <a:gd name="T20" fmla="*/ 150 w 187"/>
                <a:gd name="T21" fmla="*/ 8 h 177"/>
                <a:gd name="T22" fmla="*/ 136 w 187"/>
                <a:gd name="T23" fmla="*/ 3 h 177"/>
                <a:gd name="T24" fmla="*/ 122 w 187"/>
                <a:gd name="T25" fmla="*/ 1 h 177"/>
                <a:gd name="T26" fmla="*/ 102 w 187"/>
                <a:gd name="T27" fmla="*/ 5 h 177"/>
                <a:gd name="T28" fmla="*/ 93 w 187"/>
                <a:gd name="T29" fmla="*/ 7 h 177"/>
                <a:gd name="T30" fmla="*/ 75 w 187"/>
                <a:gd name="T31" fmla="*/ 1 h 177"/>
                <a:gd name="T32" fmla="*/ 58 w 187"/>
                <a:gd name="T33" fmla="*/ 1 h 177"/>
                <a:gd name="T34" fmla="*/ 49 w 187"/>
                <a:gd name="T35" fmla="*/ 3 h 177"/>
                <a:gd name="T36" fmla="*/ 27 w 187"/>
                <a:gd name="T37" fmla="*/ 15 h 177"/>
                <a:gd name="T38" fmla="*/ 11 w 187"/>
                <a:gd name="T39" fmla="*/ 34 h 177"/>
                <a:gd name="T40" fmla="*/ 1 w 187"/>
                <a:gd name="T41" fmla="*/ 59 h 177"/>
                <a:gd name="T42" fmla="*/ 0 w 187"/>
                <a:gd name="T43" fmla="*/ 87 h 177"/>
                <a:gd name="T44" fmla="*/ 0 w 187"/>
                <a:gd name="T45" fmla="*/ 102 h 177"/>
                <a:gd name="T46" fmla="*/ 10 w 187"/>
                <a:gd name="T47" fmla="*/ 129 h 177"/>
                <a:gd name="T48" fmla="*/ 27 w 187"/>
                <a:gd name="T49" fmla="*/ 153 h 177"/>
                <a:gd name="T50" fmla="*/ 51 w 187"/>
                <a:gd name="T51" fmla="*/ 170 h 177"/>
                <a:gd name="T52" fmla="*/ 64 w 187"/>
                <a:gd name="T53" fmla="*/ 177 h 177"/>
                <a:gd name="T54" fmla="*/ 78 w 187"/>
                <a:gd name="T55" fmla="*/ 177 h 177"/>
                <a:gd name="T56" fmla="*/ 93 w 187"/>
                <a:gd name="T57" fmla="*/ 173 h 177"/>
                <a:gd name="T58" fmla="*/ 68 w 187"/>
                <a:gd name="T59" fmla="*/ 20 h 177"/>
                <a:gd name="T60" fmla="*/ 61 w 187"/>
                <a:gd name="T61" fmla="*/ 20 h 177"/>
                <a:gd name="T62" fmla="*/ 49 w 187"/>
                <a:gd name="T63" fmla="*/ 25 h 177"/>
                <a:gd name="T64" fmla="*/ 40 w 187"/>
                <a:gd name="T65" fmla="*/ 34 h 177"/>
                <a:gd name="T66" fmla="*/ 35 w 187"/>
                <a:gd name="T67" fmla="*/ 46 h 177"/>
                <a:gd name="T68" fmla="*/ 34 w 187"/>
                <a:gd name="T69" fmla="*/ 53 h 177"/>
                <a:gd name="T70" fmla="*/ 29 w 187"/>
                <a:gd name="T71" fmla="*/ 58 h 177"/>
                <a:gd name="T72" fmla="*/ 25 w 187"/>
                <a:gd name="T73" fmla="*/ 58 h 177"/>
                <a:gd name="T74" fmla="*/ 23 w 187"/>
                <a:gd name="T75" fmla="*/ 53 h 177"/>
                <a:gd name="T76" fmla="*/ 27 w 187"/>
                <a:gd name="T77" fmla="*/ 36 h 177"/>
                <a:gd name="T78" fmla="*/ 37 w 187"/>
                <a:gd name="T79" fmla="*/ 22 h 177"/>
                <a:gd name="T80" fmla="*/ 51 w 187"/>
                <a:gd name="T81" fmla="*/ 12 h 177"/>
                <a:gd name="T82" fmla="*/ 68 w 187"/>
                <a:gd name="T83" fmla="*/ 8 h 177"/>
                <a:gd name="T84" fmla="*/ 71 w 187"/>
                <a:gd name="T85" fmla="*/ 10 h 177"/>
                <a:gd name="T86" fmla="*/ 73 w 187"/>
                <a:gd name="T87" fmla="*/ 13 h 177"/>
                <a:gd name="T88" fmla="*/ 68 w 187"/>
                <a:gd name="T89" fmla="*/ 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" h="177">
                  <a:moveTo>
                    <a:pt x="93" y="173"/>
                  </a:moveTo>
                  <a:lnTo>
                    <a:pt x="93" y="173"/>
                  </a:lnTo>
                  <a:lnTo>
                    <a:pt x="112" y="175"/>
                  </a:lnTo>
                  <a:lnTo>
                    <a:pt x="121" y="175"/>
                  </a:lnTo>
                  <a:lnTo>
                    <a:pt x="129" y="173"/>
                  </a:lnTo>
                  <a:lnTo>
                    <a:pt x="129" y="173"/>
                  </a:lnTo>
                  <a:lnTo>
                    <a:pt x="141" y="168"/>
                  </a:lnTo>
                  <a:lnTo>
                    <a:pt x="153" y="160"/>
                  </a:lnTo>
                  <a:lnTo>
                    <a:pt x="163" y="150"/>
                  </a:lnTo>
                  <a:lnTo>
                    <a:pt x="172" y="139"/>
                  </a:lnTo>
                  <a:lnTo>
                    <a:pt x="179" y="127"/>
                  </a:lnTo>
                  <a:lnTo>
                    <a:pt x="184" y="116"/>
                  </a:lnTo>
                  <a:lnTo>
                    <a:pt x="187" y="100"/>
                  </a:lnTo>
                  <a:lnTo>
                    <a:pt x="187" y="87"/>
                  </a:lnTo>
                  <a:lnTo>
                    <a:pt x="187" y="87"/>
                  </a:lnTo>
                  <a:lnTo>
                    <a:pt x="187" y="71"/>
                  </a:lnTo>
                  <a:lnTo>
                    <a:pt x="185" y="58"/>
                  </a:lnTo>
                  <a:lnTo>
                    <a:pt x="180" y="46"/>
                  </a:lnTo>
                  <a:lnTo>
                    <a:pt x="175" y="34"/>
                  </a:lnTo>
                  <a:lnTo>
                    <a:pt x="168" y="24"/>
                  </a:lnTo>
                  <a:lnTo>
                    <a:pt x="160" y="15"/>
                  </a:lnTo>
                  <a:lnTo>
                    <a:pt x="150" y="8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2" y="1"/>
                  </a:lnTo>
                  <a:lnTo>
                    <a:pt x="102" y="5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83" y="5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37" y="8"/>
                  </a:lnTo>
                  <a:lnTo>
                    <a:pt x="27" y="15"/>
                  </a:lnTo>
                  <a:lnTo>
                    <a:pt x="18" y="24"/>
                  </a:lnTo>
                  <a:lnTo>
                    <a:pt x="11" y="34"/>
                  </a:lnTo>
                  <a:lnTo>
                    <a:pt x="6" y="46"/>
                  </a:lnTo>
                  <a:lnTo>
                    <a:pt x="1" y="59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3" y="116"/>
                  </a:lnTo>
                  <a:lnTo>
                    <a:pt x="10" y="129"/>
                  </a:lnTo>
                  <a:lnTo>
                    <a:pt x="17" y="143"/>
                  </a:lnTo>
                  <a:lnTo>
                    <a:pt x="27" y="153"/>
                  </a:lnTo>
                  <a:lnTo>
                    <a:pt x="39" y="163"/>
                  </a:lnTo>
                  <a:lnTo>
                    <a:pt x="51" y="170"/>
                  </a:lnTo>
                  <a:lnTo>
                    <a:pt x="64" y="177"/>
                  </a:lnTo>
                  <a:lnTo>
                    <a:pt x="64" y="177"/>
                  </a:lnTo>
                  <a:lnTo>
                    <a:pt x="71" y="177"/>
                  </a:lnTo>
                  <a:lnTo>
                    <a:pt x="78" y="177"/>
                  </a:lnTo>
                  <a:lnTo>
                    <a:pt x="86" y="175"/>
                  </a:lnTo>
                  <a:lnTo>
                    <a:pt x="93" y="173"/>
                  </a:lnTo>
                  <a:lnTo>
                    <a:pt x="93" y="173"/>
                  </a:lnTo>
                  <a:close/>
                  <a:moveTo>
                    <a:pt x="68" y="20"/>
                  </a:moveTo>
                  <a:lnTo>
                    <a:pt x="68" y="20"/>
                  </a:lnTo>
                  <a:lnTo>
                    <a:pt x="61" y="20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4" y="29"/>
                  </a:lnTo>
                  <a:lnTo>
                    <a:pt x="40" y="34"/>
                  </a:lnTo>
                  <a:lnTo>
                    <a:pt x="37" y="41"/>
                  </a:lnTo>
                  <a:lnTo>
                    <a:pt x="35" y="46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5" y="44"/>
                  </a:lnTo>
                  <a:lnTo>
                    <a:pt x="27" y="36"/>
                  </a:lnTo>
                  <a:lnTo>
                    <a:pt x="30" y="29"/>
                  </a:lnTo>
                  <a:lnTo>
                    <a:pt x="37" y="22"/>
                  </a:lnTo>
                  <a:lnTo>
                    <a:pt x="42" y="17"/>
                  </a:lnTo>
                  <a:lnTo>
                    <a:pt x="51" y="12"/>
                  </a:lnTo>
                  <a:lnTo>
                    <a:pt x="59" y="10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1" y="10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1" y="18"/>
                  </a:lnTo>
                  <a:lnTo>
                    <a:pt x="68" y="2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/>
            </p:cNvSpPr>
            <p:nvPr userDrawn="1"/>
          </p:nvSpPr>
          <p:spPr bwMode="auto">
            <a:xfrm>
              <a:off x="5795963" y="5011741"/>
              <a:ext cx="76200" cy="119063"/>
            </a:xfrm>
            <a:custGeom>
              <a:avLst/>
              <a:gdLst>
                <a:gd name="T0" fmla="*/ 0 w 48"/>
                <a:gd name="T1" fmla="*/ 5 h 75"/>
                <a:gd name="T2" fmla="*/ 0 w 48"/>
                <a:gd name="T3" fmla="*/ 5 h 75"/>
                <a:gd name="T4" fmla="*/ 2 w 48"/>
                <a:gd name="T5" fmla="*/ 2 h 75"/>
                <a:gd name="T6" fmla="*/ 5 w 48"/>
                <a:gd name="T7" fmla="*/ 0 h 75"/>
                <a:gd name="T8" fmla="*/ 5 w 48"/>
                <a:gd name="T9" fmla="*/ 0 h 75"/>
                <a:gd name="T10" fmla="*/ 14 w 48"/>
                <a:gd name="T11" fmla="*/ 2 h 75"/>
                <a:gd name="T12" fmla="*/ 22 w 48"/>
                <a:gd name="T13" fmla="*/ 5 h 75"/>
                <a:gd name="T14" fmla="*/ 31 w 48"/>
                <a:gd name="T15" fmla="*/ 12 h 75"/>
                <a:gd name="T16" fmla="*/ 31 w 48"/>
                <a:gd name="T17" fmla="*/ 12 h 75"/>
                <a:gd name="T18" fmla="*/ 39 w 48"/>
                <a:gd name="T19" fmla="*/ 21 h 75"/>
                <a:gd name="T20" fmla="*/ 44 w 48"/>
                <a:gd name="T21" fmla="*/ 32 h 75"/>
                <a:gd name="T22" fmla="*/ 44 w 48"/>
                <a:gd name="T23" fmla="*/ 32 h 75"/>
                <a:gd name="T24" fmla="*/ 46 w 48"/>
                <a:gd name="T25" fmla="*/ 41 h 75"/>
                <a:gd name="T26" fmla="*/ 48 w 48"/>
                <a:gd name="T27" fmla="*/ 49 h 75"/>
                <a:gd name="T28" fmla="*/ 48 w 48"/>
                <a:gd name="T29" fmla="*/ 70 h 75"/>
                <a:gd name="T30" fmla="*/ 48 w 48"/>
                <a:gd name="T31" fmla="*/ 70 h 75"/>
                <a:gd name="T32" fmla="*/ 46 w 48"/>
                <a:gd name="T33" fmla="*/ 73 h 75"/>
                <a:gd name="T34" fmla="*/ 41 w 48"/>
                <a:gd name="T35" fmla="*/ 75 h 75"/>
                <a:gd name="T36" fmla="*/ 41 w 48"/>
                <a:gd name="T37" fmla="*/ 75 h 75"/>
                <a:gd name="T38" fmla="*/ 38 w 48"/>
                <a:gd name="T39" fmla="*/ 72 h 75"/>
                <a:gd name="T40" fmla="*/ 36 w 48"/>
                <a:gd name="T41" fmla="*/ 68 h 75"/>
                <a:gd name="T42" fmla="*/ 36 w 48"/>
                <a:gd name="T43" fmla="*/ 68 h 75"/>
                <a:gd name="T44" fmla="*/ 38 w 48"/>
                <a:gd name="T45" fmla="*/ 53 h 75"/>
                <a:gd name="T46" fmla="*/ 36 w 48"/>
                <a:gd name="T47" fmla="*/ 39 h 75"/>
                <a:gd name="T48" fmla="*/ 31 w 48"/>
                <a:gd name="T49" fmla="*/ 29 h 75"/>
                <a:gd name="T50" fmla="*/ 22 w 48"/>
                <a:gd name="T51" fmla="*/ 21 h 75"/>
                <a:gd name="T52" fmla="*/ 22 w 48"/>
                <a:gd name="T53" fmla="*/ 21 h 75"/>
                <a:gd name="T54" fmla="*/ 17 w 48"/>
                <a:gd name="T55" fmla="*/ 15 h 75"/>
                <a:gd name="T56" fmla="*/ 10 w 48"/>
                <a:gd name="T57" fmla="*/ 12 h 75"/>
                <a:gd name="T58" fmla="*/ 5 w 48"/>
                <a:gd name="T59" fmla="*/ 10 h 75"/>
                <a:gd name="T60" fmla="*/ 5 w 48"/>
                <a:gd name="T61" fmla="*/ 10 h 75"/>
                <a:gd name="T62" fmla="*/ 0 w 48"/>
                <a:gd name="T63" fmla="*/ 9 h 75"/>
                <a:gd name="T64" fmla="*/ 0 w 48"/>
                <a:gd name="T65" fmla="*/ 5 h 75"/>
                <a:gd name="T66" fmla="*/ 0 w 48"/>
                <a:gd name="T67" fmla="*/ 5 h 75"/>
                <a:gd name="T68" fmla="*/ 0 w 48"/>
                <a:gd name="T69" fmla="*/ 5 h 75"/>
                <a:gd name="T70" fmla="*/ 0 w 48"/>
                <a:gd name="T71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4" y="2"/>
                  </a:lnTo>
                  <a:lnTo>
                    <a:pt x="22" y="5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9" y="2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41"/>
                  </a:lnTo>
                  <a:lnTo>
                    <a:pt x="48" y="49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2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53"/>
                  </a:lnTo>
                  <a:lnTo>
                    <a:pt x="36" y="39"/>
                  </a:lnTo>
                  <a:lnTo>
                    <a:pt x="31" y="2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7" y="15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 userDrawn="1"/>
          </p:nvSpPr>
          <p:spPr bwMode="auto">
            <a:xfrm>
              <a:off x="5856288" y="5014916"/>
              <a:ext cx="34925" cy="47625"/>
            </a:xfrm>
            <a:custGeom>
              <a:avLst/>
              <a:gdLst>
                <a:gd name="T0" fmla="*/ 18 w 22"/>
                <a:gd name="T1" fmla="*/ 20 h 30"/>
                <a:gd name="T2" fmla="*/ 18 w 22"/>
                <a:gd name="T3" fmla="*/ 20 h 30"/>
                <a:gd name="T4" fmla="*/ 15 w 22"/>
                <a:gd name="T5" fmla="*/ 25 h 30"/>
                <a:gd name="T6" fmla="*/ 10 w 22"/>
                <a:gd name="T7" fmla="*/ 29 h 30"/>
                <a:gd name="T8" fmla="*/ 5 w 22"/>
                <a:gd name="T9" fmla="*/ 30 h 30"/>
                <a:gd name="T10" fmla="*/ 1 w 22"/>
                <a:gd name="T11" fmla="*/ 30 h 30"/>
                <a:gd name="T12" fmla="*/ 1 w 22"/>
                <a:gd name="T13" fmla="*/ 30 h 30"/>
                <a:gd name="T14" fmla="*/ 0 w 22"/>
                <a:gd name="T15" fmla="*/ 27 h 30"/>
                <a:gd name="T16" fmla="*/ 0 w 22"/>
                <a:gd name="T17" fmla="*/ 22 h 30"/>
                <a:gd name="T18" fmla="*/ 1 w 22"/>
                <a:gd name="T19" fmla="*/ 17 h 30"/>
                <a:gd name="T20" fmla="*/ 5 w 22"/>
                <a:gd name="T21" fmla="*/ 10 h 30"/>
                <a:gd name="T22" fmla="*/ 5 w 22"/>
                <a:gd name="T23" fmla="*/ 10 h 30"/>
                <a:gd name="T24" fmla="*/ 10 w 22"/>
                <a:gd name="T25" fmla="*/ 5 h 30"/>
                <a:gd name="T26" fmla="*/ 15 w 22"/>
                <a:gd name="T27" fmla="*/ 2 h 30"/>
                <a:gd name="T28" fmla="*/ 22 w 22"/>
                <a:gd name="T29" fmla="*/ 0 h 30"/>
                <a:gd name="T30" fmla="*/ 22 w 22"/>
                <a:gd name="T31" fmla="*/ 0 h 30"/>
                <a:gd name="T32" fmla="*/ 22 w 22"/>
                <a:gd name="T33" fmla="*/ 7 h 30"/>
                <a:gd name="T34" fmla="*/ 22 w 22"/>
                <a:gd name="T35" fmla="*/ 13 h 30"/>
                <a:gd name="T36" fmla="*/ 18 w 22"/>
                <a:gd name="T37" fmla="*/ 20 h 30"/>
                <a:gd name="T38" fmla="*/ 18 w 22"/>
                <a:gd name="T3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0">
                  <a:moveTo>
                    <a:pt x="18" y="20"/>
                  </a:moveTo>
                  <a:lnTo>
                    <a:pt x="18" y="20"/>
                  </a:lnTo>
                  <a:lnTo>
                    <a:pt x="15" y="25"/>
                  </a:lnTo>
                  <a:lnTo>
                    <a:pt x="10" y="29"/>
                  </a:lnTo>
                  <a:lnTo>
                    <a:pt x="5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22" y="13"/>
                  </a:lnTo>
                  <a:lnTo>
                    <a:pt x="18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4972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JPbFZ7DW_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1DNJZuL6Y" TargetMode="External"/><Relationship Id="rId5" Type="http://schemas.openxmlformats.org/officeDocument/2006/relationships/hyperlink" Target="https://youtu.be/0w1DNJZuL6Y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>
            <a:normAutofit fontScale="90000"/>
          </a:bodyPr>
          <a:lstStyle/>
          <a:p>
            <a:pPr algn="r" rtl="1"/>
            <a:r>
              <a:rPr lang="ar" b="1" i="0" u="none" baseline="0"/>
              <a:t>نُنشئ حديقة مختلفة</a:t>
            </a:r>
            <a:r>
              <a:rPr lang="ar" b="0"/>
              <a:t/>
            </a:r>
            <a:br>
              <a:rPr lang="ar" b="0"/>
            </a:br>
            <a:endParaRPr lang="ar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85026" y="3018263"/>
            <a:ext cx="5919636" cy="951571"/>
          </a:xfrm>
        </p:spPr>
        <p:txBody>
          <a:bodyPr/>
          <a:lstStyle/>
          <a:p>
            <a:pPr algn="r" rtl="1"/>
            <a:r>
              <a:rPr lang="ar" b="0" i="0" u="none" baseline="0"/>
              <a:t>نزرع خضرواتنا بأنفسنا</a:t>
            </a:r>
            <a:r>
              <a:rPr lang="ar"/>
              <a:t/>
            </a:r>
            <a:br>
              <a:rPr lang="ar"/>
            </a:br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حديقة في الحي</a:t>
            </a:r>
            <a:endParaRPr lang="a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4712" y="1262310"/>
            <a:ext cx="8056958" cy="1671145"/>
          </a:xfrm>
        </p:spPr>
        <p:txBody>
          <a:bodyPr>
            <a:normAutofit/>
          </a:bodyPr>
          <a:lstStyle/>
          <a:p>
            <a:pPr algn="r" rtl="1"/>
            <a:r>
              <a:rPr lang="ar" b="0" i="0" u="none" baseline="0"/>
              <a:t>بالإمكان الافتراض أن الصورة التي يتخيلها غالبيتكم هي صورة قطعة أرض كبيرة أو صغيرة، تنبت فيها مختلف أنواع النباتات، المخصصة للأكل وللزينة.  </a:t>
            </a:r>
          </a:p>
          <a:p>
            <a:endParaRPr lang="ar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 rtl="1" fontAlgn="base">
              <a:buNone/>
            </a:pPr>
            <a:endParaRPr lang="ar" sz="2400" dirty="0"/>
          </a:p>
          <a:p>
            <a:pPr algn="l" rtl="1" fontAlgn="base"/>
            <a:endParaRPr lang="ar" sz="2400" dirty="0"/>
          </a:p>
          <a:p>
            <a:pPr marL="0" indent="0" algn="l" rtl="1" fontAlgn="base">
              <a:buNone/>
            </a:pPr>
            <a:endParaRPr lang="ar" sz="2400" dirty="0"/>
          </a:p>
          <a:p>
            <a:pPr marL="0" indent="0" algn="l" rtl="1">
              <a:buNone/>
            </a:pPr>
            <a:endParaRPr lang="ar" sz="2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20" y="2505075"/>
            <a:ext cx="5526883" cy="3684588"/>
          </a:xfrm>
        </p:spPr>
      </p:pic>
    </p:spTree>
    <p:extLst>
      <p:ext uri="{BB962C8B-B14F-4D97-AF65-F5344CB8AC3E}">
        <p14:creationId xmlns:p14="http://schemas.microsoft.com/office/powerpoint/2010/main" val="375822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حديقة في الحي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0239" y="1355834"/>
            <a:ext cx="8088092" cy="1339840"/>
          </a:xfrm>
        </p:spPr>
        <p:txBody>
          <a:bodyPr>
            <a:normAutofit/>
          </a:bodyPr>
          <a:lstStyle/>
          <a:p>
            <a:pPr marL="0" indent="0" rtl="1" fontAlgn="base">
              <a:buNone/>
            </a:pPr>
            <a:r>
              <a:rPr lang="ar" sz="2400" b="0" i="0" u="none" baseline="0" dirty="0"/>
              <a:t>خلال النقاش الاستباقي، فهمنا أهمية وحسنات الزراعة المدنية. </a:t>
            </a:r>
            <a:r>
              <a:rPr lang="ar" sz="2400" dirty="0"/>
              <a:t/>
            </a:r>
            <a:br>
              <a:rPr lang="ar" sz="2400" dirty="0"/>
            </a:br>
            <a:r>
              <a:rPr lang="ar" sz="2400" b="0" i="0" u="none" baseline="0" dirty="0"/>
              <a:t>مع ذلك، فإن البيئة المدنية تعاني من نقص في مساحات الأرض والتربة. </a:t>
            </a:r>
            <a:endParaRPr lang="ar" sz="2400" dirty="0"/>
          </a:p>
          <a:p>
            <a:pPr marL="0" indent="0" rtl="1" fontAlgn="base">
              <a:buNone/>
            </a:pPr>
            <a:r>
              <a:rPr lang="ar" sz="2400" b="0" i="0" u="none" baseline="0" dirty="0"/>
              <a:t>إذاً، كيف بإمكاننا بناء حديقة في البيئة المدنية؟</a:t>
            </a:r>
            <a:endParaRPr lang="ar" sz="2400" dirty="0"/>
          </a:p>
          <a:p>
            <a:pPr marL="0" indent="0" algn="l" rtl="1" fontAlgn="base">
              <a:buNone/>
            </a:pPr>
            <a:endParaRPr lang="ar" sz="2400" dirty="0"/>
          </a:p>
          <a:p>
            <a:pPr algn="l" rtl="1" fontAlgn="base"/>
            <a:endParaRPr lang="ar" sz="2400" dirty="0"/>
          </a:p>
          <a:p>
            <a:pPr marL="0" indent="0" algn="l" rtl="1" fontAlgn="base">
              <a:buNone/>
            </a:pPr>
            <a:endParaRPr lang="ar" sz="2400" dirty="0"/>
          </a:p>
          <a:p>
            <a:pPr marL="0" indent="0" algn="l" rtl="1">
              <a:buNone/>
            </a:pPr>
            <a:endParaRPr lang="a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503" y="2681398"/>
            <a:ext cx="6147086" cy="3458146"/>
          </a:xfrm>
        </p:spPr>
      </p:pic>
    </p:spTree>
    <p:extLst>
      <p:ext uri="{BB962C8B-B14F-4D97-AF65-F5344CB8AC3E}">
        <p14:creationId xmlns:p14="http://schemas.microsoft.com/office/powerpoint/2010/main" val="161576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245"/>
            <a:ext cx="7886700" cy="904520"/>
          </a:xfrm>
        </p:spPr>
        <p:txBody>
          <a:bodyPr/>
          <a:lstStyle/>
          <a:p>
            <a:pPr algn="r" rtl="1"/>
            <a:r>
              <a:rPr lang="ar" b="1" i="0" u="none" baseline="0"/>
              <a:t>تعالوا نفحص الفكرة التالية: حديقة عمودية</a:t>
            </a:r>
            <a:endParaRPr lang="a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54415" y="1777763"/>
            <a:ext cx="4420979" cy="4168761"/>
          </a:xfrm>
        </p:spPr>
        <p:txBody>
          <a:bodyPr>
            <a:normAutofit fontScale="40000" lnSpcReduction="20000"/>
          </a:bodyPr>
          <a:lstStyle/>
          <a:p>
            <a:pPr algn="r" rtl="1"/>
            <a:r>
              <a:rPr lang="ar" sz="5100" b="0" i="0" u="none" baseline="0" dirty="0"/>
              <a:t>ما هي الحديقة العمودية بحسب رأيكم؟ </a:t>
            </a:r>
            <a:endParaRPr lang="ar" sz="5100" dirty="0"/>
          </a:p>
          <a:p>
            <a:pPr algn="r" rtl="1"/>
            <a:r>
              <a:rPr lang="ar" sz="5100" b="0" i="0" u="none" baseline="0" dirty="0"/>
              <a:t>ما الذي يجب أن نعرفه لنتمكن من بناء حديقة عمودية؟ </a:t>
            </a:r>
            <a:endParaRPr lang="ar" sz="5100" dirty="0"/>
          </a:p>
          <a:p>
            <a:endParaRPr lang="ar" sz="5100" dirty="0"/>
          </a:p>
          <a:p>
            <a:pPr marL="0" indent="0" algn="r" rtl="1">
              <a:buNone/>
            </a:pPr>
            <a:r>
              <a:rPr lang="ar" sz="5100" b="1" i="0" u="none" baseline="0" dirty="0"/>
              <a:t>العمل ضمن مجموعات</a:t>
            </a:r>
            <a:endParaRPr lang="ar" sz="5100" b="1" dirty="0"/>
          </a:p>
          <a:p>
            <a:pPr marL="0" indent="0" algn="r" rtl="1">
              <a:buNone/>
            </a:pPr>
            <a:endParaRPr lang="ar" sz="5100" dirty="0"/>
          </a:p>
          <a:p>
            <a:pPr algn="r" rtl="1"/>
            <a:r>
              <a:rPr lang="ar" sz="5100" b="0" i="0" u="none" baseline="0" dirty="0"/>
              <a:t>اطرحوا أفكاراً تتعلّق ببناء الحديقة العمودية.</a:t>
            </a:r>
          </a:p>
          <a:p>
            <a:pPr algn="r" rtl="1"/>
            <a:r>
              <a:rPr lang="ar" sz="5100" b="0" i="0" u="none" baseline="0" dirty="0"/>
              <a:t>وثّقوا الأفكار من خلال رسم خريطة تفكير. </a:t>
            </a:r>
          </a:p>
          <a:p>
            <a:pPr algn="r" rtl="1"/>
            <a:r>
              <a:rPr lang="ar" sz="5100" b="1" i="0" u="none" baseline="0" dirty="0"/>
              <a:t>خريطة تفكير</a:t>
            </a:r>
            <a:r>
              <a:rPr lang="ar" sz="5100" b="0" i="0" u="none" baseline="0" dirty="0"/>
              <a:t>، ترتّب وتنظم، بالرّسم، مجمل الأفكار الإبداعية، التوجهات، المواضيع وأفكار أفراد المجموعة</a:t>
            </a:r>
            <a:r>
              <a:rPr lang="ar" sz="3100" b="0" i="0" u="none" baseline="0" dirty="0"/>
              <a:t>.</a:t>
            </a:r>
            <a:endParaRPr lang="ar" sz="3100" dirty="0"/>
          </a:p>
          <a:p>
            <a:pPr marL="0" indent="0" algn="r" rtl="1">
              <a:buNone/>
            </a:pPr>
            <a:endParaRPr lang="ar" sz="1400" dirty="0"/>
          </a:p>
          <a:p>
            <a:pPr marL="0" indent="0" algn="r" rtl="1">
              <a:buNone/>
            </a:pPr>
            <a:r>
              <a:rPr lang="ar" dirty="0"/>
              <a:t/>
            </a:r>
            <a:br>
              <a:rPr lang="ar" dirty="0"/>
            </a:br>
            <a:endParaRPr lang="ar" dirty="0"/>
          </a:p>
          <a:p>
            <a:endParaRPr lang="a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3457" y="1303291"/>
            <a:ext cx="7641893" cy="47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" dirty="0"/>
          </a:p>
        </p:txBody>
      </p:sp>
      <p:sp>
        <p:nvSpPr>
          <p:cNvPr id="15" name="TextBox 14"/>
          <p:cNvSpPr txBox="1"/>
          <p:nvPr/>
        </p:nvSpPr>
        <p:spPr>
          <a:xfrm>
            <a:off x="1895852" y="3353223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" y="2125267"/>
            <a:ext cx="3943779" cy="27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53" y="365169"/>
            <a:ext cx="7886700" cy="904520"/>
          </a:xfrm>
        </p:spPr>
        <p:txBody>
          <a:bodyPr>
            <a:normAutofit fontScale="90000"/>
          </a:bodyPr>
          <a:lstStyle/>
          <a:p>
            <a:pPr algn="r" rtl="1"/>
            <a:r>
              <a:rPr lang="ar" b="1" i="0" u="none" baseline="0"/>
              <a:t>خريطة تفكير - حديقة عمودية</a:t>
            </a:r>
            <a:r>
              <a:rPr lang="ar"/>
              <a:t/>
            </a:r>
            <a:br>
              <a:rPr lang="ar"/>
            </a:br>
            <a:endParaRPr lang="a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574323" y="1540527"/>
            <a:ext cx="3569677" cy="3875541"/>
          </a:xfrm>
        </p:spPr>
        <p:txBody>
          <a:bodyPr>
            <a:normAutofit fontScale="85000" lnSpcReduction="10000"/>
          </a:bodyPr>
          <a:lstStyle/>
          <a:p>
            <a:pPr algn="r" rtl="1" fontAlgn="base"/>
            <a:r>
              <a:rPr lang="ar" sz="2600" b="0" i="0" u="none" baseline="0" dirty="0"/>
              <a:t>سجلوا أفكاركم في الفروع المتفرّعة من السؤال المركزي.</a:t>
            </a:r>
          </a:p>
          <a:p>
            <a:pPr marL="0" indent="0" algn="r" rtl="1" fontAlgn="base">
              <a:buNone/>
            </a:pP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  </a:t>
            </a:r>
            <a:r>
              <a:rPr lang="ar" sz="2600" b="1" i="0" u="none" baseline="0" dirty="0"/>
              <a:t>مثلا:</a:t>
            </a:r>
            <a:r>
              <a:rPr lang="ar" sz="2600" b="0" i="0" u="none" baseline="0" dirty="0"/>
              <a:t> فرع </a:t>
            </a:r>
            <a:r>
              <a:rPr lang="ar" sz="2600" b="1" i="0" u="none" baseline="0" dirty="0"/>
              <a:t>'أنواع النباتات'</a:t>
            </a:r>
            <a:r>
              <a:rPr lang="ar" sz="2600" b="0" i="0" u="none" baseline="0" dirty="0"/>
              <a:t>  </a:t>
            </a:r>
          </a:p>
          <a:p>
            <a:pPr marL="0" indent="0" algn="r" rtl="1" fontAlgn="base">
              <a:buNone/>
            </a:pPr>
            <a:r>
              <a:rPr lang="ar" sz="2600" b="0" i="0" u="none" baseline="0" dirty="0"/>
              <a:t>  الملائمة للحديقة العمودية.  </a:t>
            </a:r>
            <a:endParaRPr lang="ar" sz="2600" dirty="0"/>
          </a:p>
          <a:p>
            <a:pPr marL="0" indent="0" algn="r" rtl="1" fontAlgn="base">
              <a:buNone/>
            </a:pPr>
            <a:endParaRPr lang="ar" sz="2600" dirty="0"/>
          </a:p>
          <a:p>
            <a:pPr algn="r" rtl="1"/>
            <a:r>
              <a:rPr lang="ar" sz="2600" b="0" i="0" u="none" baseline="0" dirty="0"/>
              <a:t>بالإمكان تقسيم الفرع إلى عدّة شُعب، مثلاً: في فرع 'أنواع النباتات' بالإمكان التطرق إلى ثلاثة مجالات.</a:t>
            </a:r>
          </a:p>
          <a:p>
            <a:pPr marL="0" indent="0" algn="r" rtl="1">
              <a:buNone/>
            </a:pPr>
            <a:r>
              <a:rPr lang="ar" dirty="0"/>
              <a:t/>
            </a:r>
            <a:br>
              <a:rPr lang="ar" dirty="0"/>
            </a:br>
            <a:endParaRPr lang="ar" dirty="0"/>
          </a:p>
          <a:p>
            <a:endParaRPr lang="a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3457" y="1303291"/>
            <a:ext cx="7641893" cy="47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3" y="1777764"/>
            <a:ext cx="4376810" cy="31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fontAlgn="base"/>
            <a:r>
              <a:rPr lang="ar" b="0" i="0" u="none" baseline="0"/>
              <a:t>ضعوا دائرة، في خريطة التفكير، حول أهم أربعة جوانب بحسب رأيها لبناء الحديقة العمودية.</a:t>
            </a:r>
          </a:p>
          <a:p>
            <a:pPr marL="0" indent="0" algn="r" rtl="1" fontAlgn="base">
              <a:buNone/>
            </a:pPr>
            <a:endParaRPr lang="ar" dirty="0"/>
          </a:p>
          <a:p>
            <a:pPr algn="r" rtl="1" fontAlgn="base"/>
            <a:r>
              <a:rPr lang="ar" b="0" i="0" u="none" baseline="0"/>
              <a:t>علّقوا خريطة التفكير التي قمتم بإعدادها على جدران الصف أو اعرضوها أمام الصف.</a:t>
            </a:r>
          </a:p>
          <a:p>
            <a:pPr marL="0" indent="0" algn="r" rtl="1" fontAlgn="base">
              <a:buNone/>
            </a:pPr>
            <a:endParaRPr lang="ar" dirty="0"/>
          </a:p>
          <a:p>
            <a:pPr algn="r" rtl="1"/>
            <a:r>
              <a:rPr lang="ar" b="0" i="0" u="none" baseline="0"/>
              <a:t>مسموح، بل ومن المفضل، أن تقوم كل مجموعة بإضافة أفكار تم طرحها في المجموعات الأخرى، إلى خريطة التفكير الخاصة بها.</a:t>
            </a:r>
            <a:endParaRPr lang="ar" dirty="0"/>
          </a:p>
          <a:p>
            <a:pPr marL="0" indent="0" algn="r" rtl="1">
              <a:buNone/>
            </a:pPr>
            <a:r>
              <a:rPr lang="ar"/>
              <a:t/>
            </a:r>
            <a:br>
              <a:rPr lang="ar"/>
            </a:br>
            <a:endParaRPr lang="ar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51053" y="365169"/>
            <a:ext cx="7886700" cy="904520"/>
          </a:xfrm>
        </p:spPr>
        <p:txBody>
          <a:bodyPr>
            <a:normAutofit fontScale="90000"/>
          </a:bodyPr>
          <a:lstStyle/>
          <a:p>
            <a:pPr algn="r" rtl="1"/>
            <a:r>
              <a:rPr lang="ar" b="1" i="0" u="none" baseline="0"/>
              <a:t>عرض وتحسين خرائط التفكير</a:t>
            </a:r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165059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33740"/>
            <a:ext cx="7886700" cy="1325563"/>
          </a:xfrm>
        </p:spPr>
        <p:txBody>
          <a:bodyPr>
            <a:normAutofit/>
          </a:bodyPr>
          <a:lstStyle/>
          <a:p>
            <a:pPr marL="0" indent="0" algn="r" rtl="1"/>
            <a:r>
              <a:rPr lang="ar" sz="2400" b="1" i="0" u="none" baseline="0"/>
              <a:t>العمل ضمن مجموعات: </a:t>
            </a:r>
            <a:r>
              <a:rPr lang="ar" sz="2400"/>
              <a:t/>
            </a:r>
            <a:br>
              <a:rPr lang="ar" sz="2400"/>
            </a:br>
            <a:r>
              <a:rPr lang="ar" sz="2400" b="1" i="0" u="none" baseline="0"/>
              <a:t>مهمتكم هي تخطيط حديقة عمودية إبداعية. </a:t>
            </a:r>
            <a:r>
              <a:rPr lang="ar" sz="2400"/>
              <a:t/>
            </a:r>
            <a:br>
              <a:rPr lang="ar" sz="2400"/>
            </a:br>
            <a:r>
              <a:rPr lang="ar" sz="2400" b="1" i="0" u="none" baseline="0"/>
              <a:t>من أجل ذلك، عليكم جمع معلومات بشأن الجوانب التالية:</a:t>
            </a:r>
            <a:endParaRPr lang="a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499305"/>
            <a:ext cx="3868340" cy="823912"/>
          </a:xfrm>
        </p:spPr>
        <p:txBody>
          <a:bodyPr/>
          <a:lstStyle/>
          <a:p>
            <a:pPr algn="r" rtl="1"/>
            <a:r>
              <a:rPr lang="ar" b="1" i="0" u="none" baseline="0"/>
              <a:t>2. النباتات القابلة للأكل والملائمة للزراعة</a:t>
            </a:r>
            <a:endParaRPr lang="a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8" y="3603220"/>
            <a:ext cx="3868737" cy="25791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99305"/>
            <a:ext cx="3887391" cy="823912"/>
          </a:xfrm>
        </p:spPr>
        <p:txBody>
          <a:bodyPr>
            <a:normAutofit/>
          </a:bodyPr>
          <a:lstStyle/>
          <a:p>
            <a:pPr algn="r" rtl="1"/>
            <a:r>
              <a:rPr lang="ar" b="1" i="0" u="none" baseline="0"/>
              <a:t>1. مكان الحديقة: الظروف والشروط الفيزيائية اللازمة</a:t>
            </a:r>
            <a:endParaRPr lang="a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3600316"/>
            <a:ext cx="3887788" cy="2584965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b="1" i="0" u="none" baseline="0"/>
              <a:t>حديقتنا - نخطط حديقة عمودية</a:t>
            </a:r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332396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305" y="2499305"/>
            <a:ext cx="4000877" cy="823912"/>
          </a:xfrm>
        </p:spPr>
        <p:txBody>
          <a:bodyPr>
            <a:normAutofit/>
          </a:bodyPr>
          <a:lstStyle/>
          <a:p>
            <a:pPr lvl="1" algn="r" rtl="1" fontAlgn="base"/>
            <a:r>
              <a:rPr lang="ar" sz="2400" b="1" i="0" u="none" baseline="0" dirty="0"/>
              <a:t>4. المواد الخام لبناء الحديقة والمخ</a:t>
            </a:r>
            <a:r>
              <a:rPr lang="ar-JO" sz="2400" dirty="0"/>
              <a:t>ت</a:t>
            </a:r>
            <a:r>
              <a:rPr lang="ar" sz="2400" b="1" i="0" u="none" baseline="0" dirty="0"/>
              <a:t>صين المهنيين للمساعدة</a:t>
            </a:r>
            <a:endParaRPr lang="ar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542" y="2499305"/>
            <a:ext cx="3887391" cy="683910"/>
          </a:xfrm>
        </p:spPr>
        <p:txBody>
          <a:bodyPr>
            <a:normAutofit lnSpcReduction="10000"/>
          </a:bodyPr>
          <a:lstStyle/>
          <a:p>
            <a:pPr lvl="1" algn="r" rtl="1" fontAlgn="base"/>
            <a:r>
              <a:rPr lang="ar" sz="2400" b="1" i="0" u="none" baseline="0"/>
              <a:t>3. طُرُق الرّي - الأساليب والمعدّات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31"/>
          <a:stretch/>
        </p:blipFill>
        <p:spPr>
          <a:xfrm>
            <a:off x="4912477" y="3603218"/>
            <a:ext cx="4231523" cy="2316317"/>
          </a:xfr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5" y="3603218"/>
            <a:ext cx="4117898" cy="2316317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b="1" i="0" u="none" baseline="0"/>
              <a:t>حديقتنا - نخطط حديقة عمودية</a:t>
            </a:r>
            <a:endParaRPr lang="a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2" y="1033740"/>
            <a:ext cx="7886700" cy="1325563"/>
          </a:xfrm>
        </p:spPr>
        <p:txBody>
          <a:bodyPr>
            <a:normAutofit/>
          </a:bodyPr>
          <a:lstStyle/>
          <a:p>
            <a:pPr marL="0" indent="0" algn="r" rtl="1"/>
            <a:r>
              <a:rPr lang="ar" sz="2400" b="1" i="0" u="none" baseline="0"/>
              <a:t>العمل ضمن مجموعات: </a:t>
            </a:r>
            <a:r>
              <a:rPr lang="ar" sz="2400"/>
              <a:t/>
            </a:r>
            <a:br>
              <a:rPr lang="ar" sz="2400"/>
            </a:br>
            <a:r>
              <a:rPr lang="ar" sz="2400" b="1" i="0" u="none" baseline="0"/>
              <a:t>مهمتكم هي تخطيط حديقة عمودية إبداعية. </a:t>
            </a:r>
            <a:r>
              <a:rPr lang="ar" sz="2400"/>
              <a:t/>
            </a:r>
            <a:br>
              <a:rPr lang="ar" sz="2400"/>
            </a:br>
            <a:r>
              <a:rPr lang="ar" sz="2400" b="1" i="0" u="none" baseline="0"/>
              <a:t>من أجل ذلك، عليكم جمع معلومات بشأن الجوانب التالية:</a:t>
            </a:r>
            <a:endParaRPr lang="ar" sz="2400" dirty="0"/>
          </a:p>
        </p:txBody>
      </p:sp>
    </p:spTree>
    <p:extLst>
      <p:ext uri="{BB962C8B-B14F-4D97-AF65-F5344CB8AC3E}">
        <p14:creationId xmlns:p14="http://schemas.microsoft.com/office/powerpoint/2010/main" val="229827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236" y="1228265"/>
            <a:ext cx="5228572" cy="4667586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ar" b="0" i="0" u="none" baseline="0" dirty="0"/>
              <a:t>اعرضوا المعلومات التي جمعتموها في ورقة "حديقتنا العمودية"</a:t>
            </a:r>
            <a:endParaRPr lang="ar" dirty="0"/>
          </a:p>
          <a:p>
            <a:pPr algn="r" rtl="1" fontAlgn="base">
              <a:lnSpc>
                <a:spcPct val="120000"/>
              </a:lnSpc>
            </a:pPr>
            <a:r>
              <a:rPr lang="ar" b="0" i="0" u="none" baseline="0" dirty="0"/>
              <a:t>أضيفوا تخطيطا أو رسما يجسّد حديقتكم.</a:t>
            </a:r>
          </a:p>
          <a:p>
            <a:pPr algn="r" rtl="1" fontAlgn="base">
              <a:lnSpc>
                <a:spcPct val="120000"/>
              </a:lnSpc>
            </a:pPr>
            <a:r>
              <a:rPr lang="ar" b="0" i="0" u="none" baseline="0" dirty="0"/>
              <a:t>استعينوا بكلمات البحث التالية: حديقة عمودية، حديقة رأسية، Vertical Garden وبمعلومات من المواقع التالية:</a:t>
            </a:r>
          </a:p>
          <a:p>
            <a:pPr marL="0" indent="0" algn="r" rtl="1" fontAlgn="base">
              <a:lnSpc>
                <a:spcPct val="120000"/>
              </a:lnSpc>
              <a:buNone/>
            </a:pPr>
            <a:endParaRPr lang="a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39" y="1228265"/>
            <a:ext cx="2365829" cy="45667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152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b="1" i="0" u="none" baseline="0"/>
              <a:t>حديقتنا - نخطط حديقة عمودية</a:t>
            </a:r>
            <a:endParaRPr lang="ar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3094603" y="4528457"/>
            <a:ext cx="5887760" cy="1271528"/>
            <a:chOff x="3094603" y="4528457"/>
            <a:chExt cx="5887760" cy="1271528"/>
          </a:xfrm>
        </p:grpSpPr>
        <p:sp>
          <p:nvSpPr>
            <p:cNvPr id="8" name="Rectangle 11"/>
            <p:cNvSpPr/>
            <p:nvPr/>
          </p:nvSpPr>
          <p:spPr>
            <a:xfrm>
              <a:off x="7721533" y="4528457"/>
              <a:ext cx="1260830" cy="127152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6207588" y="4534282"/>
              <a:ext cx="1218282" cy="126082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sp>
          <p:nvSpPr>
            <p:cNvPr id="7" name="Rectangle 9"/>
            <p:cNvSpPr/>
            <p:nvPr/>
          </p:nvSpPr>
          <p:spPr>
            <a:xfrm>
              <a:off x="3094603" y="4528457"/>
              <a:ext cx="1260830" cy="1271528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pic>
          <p:nvPicPr>
            <p:cNvPr id="1026" name="Picture 2" descr="https://lh6.googleusercontent.com/Ogc7BVXJztaryLlfklWfAhZMSd4jN0hz2DKyBzhdOKri5Qvj44b7Zz0oEQVH4IseuJrjSBrxYMRfE9JoZTFhOMPOF8x3LklkJOkBzXen4-TPGzzGt5pYQRHtUaMHyTQe6BIkrI7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231" y="4558855"/>
              <a:ext cx="1188000" cy="120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h3.googleusercontent.com/aW76IIs65dk6s-kNYj06nteQKqBbj32EhoE3sZT4z8Ng0CgPjuSq6FPxB7lrTv13-sYEqf_Avy4cScpWE0IlO3AQDz6qxFWEOfXTXpSbg7U7TPPmtJ0SOaCJ7ZtFxxwwvpmcdyC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557" y="4571999"/>
              <a:ext cx="1174994" cy="118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h3.googleusercontent.com/6G9tEXuAoZpgOaVoQijxFMAPscHaxO6K3wEL99xC8Uv2D3ogtw6b_gtWgptTMzEnla_161icyzdsVZZk4SCUsRQPP_ss9zvUSAED4o9lbxLSnGji0vpiumDlaj5FpsoMPeJhup0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116" y="4573721"/>
              <a:ext cx="1125884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lh4.googleusercontent.com/EAjbUJ6yJJaoCMTk-fZosBvmLOKcYtBaytLqjpMqZOH_7sV-dJIHAif6mggY_qV9RsLoLBENdQUTXDtniMn9-aju09lUDouydNn4zom1p47jegW8D15s7r4vnrirSLCtUQvY4Qn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609" y="4573449"/>
              <a:ext cx="1186820" cy="1186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3"/>
            <p:cNvSpPr/>
            <p:nvPr/>
          </p:nvSpPr>
          <p:spPr>
            <a:xfrm>
              <a:off x="4651096" y="4534280"/>
              <a:ext cx="1260829" cy="1260829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</p:grpSp>
    </p:spTree>
    <p:extLst>
      <p:ext uri="{BB962C8B-B14F-4D97-AF65-F5344CB8AC3E}">
        <p14:creationId xmlns:p14="http://schemas.microsoft.com/office/powerpoint/2010/main" val="81728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236" y="1228265"/>
            <a:ext cx="5228572" cy="4667586"/>
          </a:xfrm>
        </p:spPr>
        <p:txBody>
          <a:bodyPr>
            <a:normAutofit fontScale="85000" lnSpcReduction="20000"/>
          </a:bodyPr>
          <a:lstStyle/>
          <a:p>
            <a:pPr algn="r" rtl="1" fontAlgn="base">
              <a:lnSpc>
                <a:spcPct val="120000"/>
              </a:lnSpc>
            </a:pPr>
            <a:r>
              <a:rPr lang="ar" b="0" i="0" u="none" baseline="0"/>
              <a:t>اعرضوا الحديقة العمودية التي خططتموها أمام الصف. </a:t>
            </a:r>
            <a:r>
              <a:rPr lang="ar"/>
              <a:t/>
            </a:r>
            <a:br>
              <a:rPr lang="ar"/>
            </a:br>
            <a:r>
              <a:rPr lang="ar" b="0" i="0" u="none" baseline="0"/>
              <a:t>صفوا مكانها</a:t>
            </a:r>
            <a:r>
              <a:rPr lang="ar"/>
              <a:t/>
            </a:r>
            <a:br>
              <a:rPr lang="ar"/>
            </a:br>
            <a:r>
              <a:rPr lang="ar" b="0" i="0" u="none" baseline="0"/>
              <a:t> النباتات القابلة للأكل التي اخترتموها، </a:t>
            </a:r>
            <a:r>
              <a:rPr lang="ar"/>
              <a:t/>
            </a:r>
            <a:br>
              <a:rPr lang="ar"/>
            </a:br>
            <a:r>
              <a:rPr lang="ar" b="0" i="0" u="none" baseline="0"/>
              <a:t>طرق الري</a:t>
            </a:r>
            <a:r>
              <a:rPr lang="ar"/>
              <a:t/>
            </a:r>
            <a:br>
              <a:rPr lang="ar"/>
            </a:br>
            <a:r>
              <a:rPr lang="ar" b="0" i="0" u="none" baseline="0"/>
              <a:t> والمواد الخام اللازمة والتي ستستخدموها في بناء الحديقة.</a:t>
            </a:r>
          </a:p>
          <a:p>
            <a:pPr marL="0" indent="0" algn="r" rtl="1" fontAlgn="base">
              <a:lnSpc>
                <a:spcPct val="120000"/>
              </a:lnSpc>
              <a:buNone/>
            </a:pPr>
            <a:endParaRPr lang="a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39" y="1228265"/>
            <a:ext cx="2365829" cy="45667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152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b="1" i="0" u="none" baseline="0"/>
              <a:t>حديقتنا - نخطط حديقة عمودية</a:t>
            </a:r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192401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تلخیص 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063" y="5085212"/>
            <a:ext cx="7729287" cy="1280821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" sz="2400" b="0" i="0" u="none" baseline="0" dirty="0"/>
              <a:t>خلال هذه الفعالية تعرّفنا على ما هي الحديقة الجماهيرية والزراعة المدنية.</a:t>
            </a:r>
          </a:p>
          <a:p>
            <a:pPr marL="0" indent="0" algn="r" rtl="1">
              <a:buNone/>
            </a:pPr>
            <a:r>
              <a:rPr lang="ar" sz="2400" b="0" i="0" u="none" baseline="0" dirty="0"/>
              <a:t>تعرّفنا كذلك على الحلول الإبداعية من خلال الحديقة للأعلى وجرّبنا الحديقة العمودية.   </a:t>
            </a:r>
          </a:p>
          <a:p>
            <a:pPr marL="0" indent="0" algn="r" rtl="1">
              <a:buNone/>
            </a:pPr>
            <a:endParaRPr lang="ar" sz="2400" dirty="0"/>
          </a:p>
          <a:p>
            <a:pPr marL="0" indent="0" algn="r" rtl="1">
              <a:buNone/>
            </a:pPr>
            <a:endParaRPr lang="ar" sz="2400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15" y="1124749"/>
            <a:ext cx="6145982" cy="3480461"/>
          </a:xfrm>
        </p:spPr>
      </p:pic>
      <p:sp>
        <p:nvSpPr>
          <p:cNvPr id="4" name="מלבן 3"/>
          <p:cNvSpPr/>
          <p:nvPr/>
        </p:nvSpPr>
        <p:spPr>
          <a:xfrm>
            <a:off x="1480652" y="4605113"/>
            <a:ext cx="237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" sz="1200" dirty="0">
                <a:hlinkClick r:id="rId3"/>
              </a:rPr>
              <a:t>https://</a:t>
            </a:r>
            <a:r>
              <a:rPr lang="ar" sz="1200" dirty="0" smtClean="0">
                <a:hlinkClick r:id="rId3"/>
              </a:rPr>
              <a:t>youtu.be/3JPbFZ7DW_8</a:t>
            </a:r>
            <a:r>
              <a:rPr lang="he-IL" sz="1200" dirty="0" smtClean="0"/>
              <a:t> </a:t>
            </a:r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30581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" b="1" i="0" u="none" baseline="0"/>
              <a:t>حديقة جماهيرية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353047"/>
            <a:ext cx="7886700" cy="8580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شاهدوا الفيديو وحاولوا تذكّر أكبر قدر ممكن من المواد الغذائية التي ترونها به.</a:t>
            </a:r>
          </a:p>
        </p:txBody>
      </p:sp>
      <p:pic>
        <p:nvPicPr>
          <p:cNvPr id="8" name="0w1DNJZuL6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5350" y="2238609"/>
            <a:ext cx="6555907" cy="3687698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25350" y="5950541"/>
            <a:ext cx="2712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youtu.be/0w1DNJZuL6Y</a:t>
            </a:r>
            <a:r>
              <a:rPr lang="he-IL" sz="1400" dirty="0" smtClean="0"/>
              <a:t> 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4002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حديقة جماهيرية</a:t>
            </a:r>
            <a:endParaRPr lang="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31" y="1303291"/>
            <a:ext cx="8303474" cy="4351338"/>
          </a:xfrm>
        </p:spPr>
        <p:txBody>
          <a:bodyPr/>
          <a:lstStyle/>
          <a:p>
            <a:pPr marL="0" indent="0" algn="l" rtl="1">
              <a:buNone/>
            </a:pPr>
            <a:r>
              <a:rPr lang="ar" b="0" i="0" u="none" baseline="0"/>
              <a:t>في أعقاب مشاهدة الفيديو، ما هي حسنات الحديقة الجماهيرية؟</a:t>
            </a:r>
            <a:r>
              <a:rPr lang="ar"/>
              <a:t/>
            </a:r>
            <a:br>
              <a:rPr lang="ar"/>
            </a:br>
            <a:endParaRPr lang="ar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806" y="2434781"/>
            <a:ext cx="2719983" cy="1566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07" y="4044494"/>
            <a:ext cx="2673437" cy="200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06" y="2445081"/>
            <a:ext cx="2673438" cy="156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79" y="2621343"/>
            <a:ext cx="2581807" cy="341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805" y="4044494"/>
            <a:ext cx="2719983" cy="19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الزراعة المدنية</a:t>
            </a:r>
            <a:endParaRPr lang="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303291"/>
            <a:ext cx="7886700" cy="1504664"/>
          </a:xfrm>
        </p:spPr>
        <p:txBody>
          <a:bodyPr/>
          <a:lstStyle/>
          <a:p>
            <a:pPr marL="0" indent="0" rtl="1">
              <a:buNone/>
            </a:pPr>
            <a:r>
              <a:rPr lang="ar" b="0" i="0" u="none" baseline="0" dirty="0"/>
              <a:t>ما هي الزراعة المدنية</a:t>
            </a:r>
            <a:r>
              <a:rPr lang="ar" dirty="0"/>
              <a:t/>
            </a:r>
            <a:br>
              <a:rPr lang="ar" dirty="0"/>
            </a:br>
            <a:r>
              <a:rPr lang="ar" b="0" i="0" u="none" baseline="0" dirty="0"/>
              <a:t> وما علاقتها بالصور التي رأيناها في الفيديو؟ </a:t>
            </a:r>
            <a:endParaRPr lang="a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83" y="2417755"/>
            <a:ext cx="5568950" cy="3761942"/>
          </a:xfrm>
        </p:spPr>
      </p:pic>
    </p:spTree>
    <p:extLst>
      <p:ext uri="{BB962C8B-B14F-4D97-AF65-F5344CB8AC3E}">
        <p14:creationId xmlns:p14="http://schemas.microsoft.com/office/powerpoint/2010/main" val="207908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الزراعة المدنية</a:t>
            </a:r>
            <a:endParaRPr lang="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8154" y="1131088"/>
            <a:ext cx="4027540" cy="4603751"/>
          </a:xfrm>
        </p:spPr>
        <p:txBody>
          <a:bodyPr>
            <a:normAutofit/>
          </a:bodyPr>
          <a:lstStyle/>
          <a:p>
            <a:pPr marL="0" indent="0" algn="l" rtl="1" fontAlgn="base">
              <a:buNone/>
            </a:pPr>
            <a:endParaRPr lang="ar" sz="2400" dirty="0"/>
          </a:p>
          <a:p>
            <a:pPr lvl="1" rtl="1" fontAlgn="base"/>
            <a:r>
              <a:rPr lang="ar-JO" sz="2000" b="0" i="0" u="none" baseline="0" dirty="0"/>
              <a:t>ا</a:t>
            </a:r>
            <a:r>
              <a:rPr lang="ar" sz="2000" b="0" i="0" u="none" baseline="0" dirty="0"/>
              <a:t>لزراعة المدنية هي تربية الغذاء الطازج في مساحات صغيرة في بيئة مدنية (</a:t>
            </a:r>
            <a:r>
              <a:rPr lang="ar-JO" sz="2000" dirty="0"/>
              <a:t>ح</a:t>
            </a:r>
            <a:r>
              <a:rPr lang="ar" sz="2000" b="0" i="0" u="none" baseline="0" dirty="0"/>
              <a:t>ضرية).</a:t>
            </a:r>
          </a:p>
          <a:p>
            <a:pPr marL="457200" lvl="1" indent="0" algn="l" rtl="1" fontAlgn="base">
              <a:buNone/>
            </a:pPr>
            <a:endParaRPr lang="ar" sz="2000" dirty="0"/>
          </a:p>
          <a:p>
            <a:pPr lvl="1" rtl="1" fontAlgn="base"/>
            <a:r>
              <a:rPr lang="ar" sz="2000" b="0" i="0" u="none" baseline="0" dirty="0"/>
              <a:t>تتم الزراعة في مساحات أرض صغيرة أو في أماكن بدون تربة إطلاقا، من خلال استخدام وسائل تتيح إمكانية الزراعة في هذه الأماكن.</a:t>
            </a:r>
          </a:p>
          <a:p>
            <a:pPr marL="457200" lvl="1" indent="0" algn="l" rtl="1" fontAlgn="base">
              <a:buNone/>
            </a:pPr>
            <a:endParaRPr lang="ar" sz="2000" dirty="0"/>
          </a:p>
          <a:p>
            <a:pPr lvl="1" rtl="1" fontAlgn="base"/>
            <a:r>
              <a:rPr lang="ar" sz="2000" b="0" i="0" u="none" baseline="0" dirty="0"/>
              <a:t>من الممكن أن تتم الزراعة في الحدائق، على أسطح البنايات أو في الشرفة. </a:t>
            </a:r>
          </a:p>
          <a:p>
            <a:pPr marL="457200" lvl="1" indent="0" algn="l" rtl="1" fontAlgn="base">
              <a:buNone/>
            </a:pPr>
            <a:endParaRPr lang="ar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90379"/>
            <a:ext cx="4649504" cy="3077874"/>
          </a:xfrm>
        </p:spPr>
      </p:pic>
    </p:spTree>
    <p:extLst>
      <p:ext uri="{BB962C8B-B14F-4D97-AF65-F5344CB8AC3E}">
        <p14:creationId xmlns:p14="http://schemas.microsoft.com/office/powerpoint/2010/main" val="39491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الزراعة المدنية - لماذا؟</a:t>
            </a:r>
            <a:endParaRPr lang="a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3980" y="1712891"/>
            <a:ext cx="7871730" cy="47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" sz="2400" b="0" i="0" u="none" baseline="0" dirty="0"/>
              <a:t>يُسأل السؤال: لماذا علينا زراعة المحاصيل للأكل داخل البلدات أصلا؟ </a:t>
            </a:r>
            <a:endParaRPr lang="ar" sz="2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957" y="2395912"/>
            <a:ext cx="6684615" cy="3801875"/>
          </a:xfrm>
        </p:spPr>
      </p:pic>
    </p:spTree>
    <p:extLst>
      <p:ext uri="{BB962C8B-B14F-4D97-AF65-F5344CB8AC3E}">
        <p14:creationId xmlns:p14="http://schemas.microsoft.com/office/powerpoint/2010/main" val="63989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حسنات الزراعة المدنية</a:t>
            </a:r>
            <a:endParaRPr lang="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84431"/>
            <a:ext cx="4160008" cy="3988321"/>
          </a:xfrm>
        </p:spPr>
        <p:txBody>
          <a:bodyPr>
            <a:normAutofit/>
          </a:bodyPr>
          <a:lstStyle/>
          <a:p>
            <a:pPr rtl="1" fontAlgn="base"/>
            <a:r>
              <a:rPr lang="ar" sz="2400" b="0" i="0" u="none" baseline="0" dirty="0"/>
              <a:t>توفير الطعام الطازج</a:t>
            </a:r>
          </a:p>
          <a:p>
            <a:pPr rtl="1" fontAlgn="base"/>
            <a:r>
              <a:rPr lang="ar" sz="2400" b="0" i="0" u="none" baseline="0" dirty="0"/>
              <a:t>قدر أقل من تبذير الطعام (نقطف وقت الحاجة)</a:t>
            </a:r>
          </a:p>
          <a:p>
            <a:pPr rtl="1" fontAlgn="base"/>
            <a:r>
              <a:rPr lang="ar" sz="2400" b="0" i="0" u="none" baseline="0" dirty="0"/>
              <a:t>قدر أقل من رش المواد والمبيدات</a:t>
            </a:r>
          </a:p>
          <a:p>
            <a:pPr rtl="1" fontAlgn="base"/>
            <a:r>
              <a:rPr lang="ar" sz="2400" b="0" i="0" u="none" baseline="0" dirty="0"/>
              <a:t>استخدام أقل لعبوات المواد الغذائية</a:t>
            </a:r>
          </a:p>
          <a:p>
            <a:pPr rtl="1" fontAlgn="base"/>
            <a:r>
              <a:rPr lang="ar" sz="2400" b="0" i="0" u="none" baseline="0" dirty="0"/>
              <a:t>قدر أقل من نقل المواد الغذائية</a:t>
            </a:r>
          </a:p>
          <a:p>
            <a:pPr rtl="1" fontAlgn="base"/>
            <a:r>
              <a:rPr lang="ar" sz="2400" b="0" i="0" u="none" baseline="0" dirty="0"/>
              <a:t>توفير في الأراضي للزراعة</a:t>
            </a:r>
          </a:p>
          <a:p>
            <a:pPr marL="0" indent="0" algn="l" rtl="1" fontAlgn="base">
              <a:buNone/>
            </a:pPr>
            <a:endParaRPr lang="ar" sz="2400" dirty="0"/>
          </a:p>
          <a:p>
            <a:pPr algn="l" rtl="1" fontAlgn="base"/>
            <a:endParaRPr lang="a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3" y="1484430"/>
            <a:ext cx="4116759" cy="3087569"/>
          </a:xfrm>
        </p:spPr>
      </p:pic>
    </p:spTree>
    <p:extLst>
      <p:ext uri="{BB962C8B-B14F-4D97-AF65-F5344CB8AC3E}">
        <p14:creationId xmlns:p14="http://schemas.microsoft.com/office/powerpoint/2010/main" val="6965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حسنات الزراعة المدنية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4431"/>
            <a:ext cx="3960283" cy="3988321"/>
          </a:xfrm>
        </p:spPr>
        <p:txBody>
          <a:bodyPr>
            <a:normAutofit/>
          </a:bodyPr>
          <a:lstStyle/>
          <a:p>
            <a:pPr algn="r" rtl="1" fontAlgn="base"/>
            <a:r>
              <a:rPr lang="ar" sz="2400" b="0" i="0" u="none" baseline="0"/>
              <a:t>توفير الماء</a:t>
            </a:r>
            <a:endParaRPr lang="ar" sz="2400" dirty="0"/>
          </a:p>
          <a:p>
            <a:pPr algn="r" rtl="1" fontAlgn="base"/>
            <a:r>
              <a:rPr lang="ar" sz="2400" b="0" i="0" u="none" baseline="0"/>
              <a:t>إضافة المزيد من الطبيعة والمساحات الخضراء داخل بيئة السّكن</a:t>
            </a:r>
          </a:p>
          <a:p>
            <a:pPr algn="r" rtl="1" fontAlgn="base"/>
            <a:r>
              <a:rPr lang="ar" sz="2400" b="0" i="0" u="none" baseline="0"/>
              <a:t>تحسين جودة الهواء</a:t>
            </a:r>
          </a:p>
          <a:p>
            <a:pPr algn="r" rtl="1" fontAlgn="base"/>
            <a:r>
              <a:rPr lang="ar" sz="2400" b="0" i="0" u="none" baseline="0"/>
              <a:t>الحفاظ على تشكيلة الكائنات الحية وتنويعها (العصافير، الحشرات)</a:t>
            </a:r>
            <a:endParaRPr lang="ar" sz="2400" dirty="0"/>
          </a:p>
          <a:p>
            <a:pPr algn="r" rtl="1" fontAlgn="base"/>
            <a:r>
              <a:rPr lang="ar" sz="2400" b="0" i="0" u="none" baseline="0"/>
              <a:t>تشجيع المواطنة النشطة والفعالة وتعزيز العلاقات الجماهيرية  </a:t>
            </a:r>
          </a:p>
          <a:p>
            <a:pPr marL="0" indent="0" algn="r" rtl="1" fontAlgn="base">
              <a:buNone/>
            </a:pPr>
            <a:endParaRPr lang="ar" sz="2400" dirty="0"/>
          </a:p>
          <a:p>
            <a:pPr algn="r" rtl="1" fontAlgn="base"/>
            <a:endParaRPr lang="ar" sz="2400" dirty="0"/>
          </a:p>
          <a:p>
            <a:pPr marL="0" indent="0" algn="r" rtl="1" fontAlgn="base">
              <a:buNone/>
            </a:pPr>
            <a:endParaRPr lang="ar" sz="2400" dirty="0"/>
          </a:p>
          <a:p>
            <a:pPr marL="0" indent="0" algn="r" rtl="1">
              <a:buNone/>
            </a:pPr>
            <a:endParaRPr lang="ar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33" y="1554600"/>
            <a:ext cx="2204009" cy="1469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33" y="3090777"/>
            <a:ext cx="2204009" cy="146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48" y="3090778"/>
            <a:ext cx="2229149" cy="146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09" y="1554598"/>
            <a:ext cx="2242089" cy="14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حديقة في الحي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084" y="1510316"/>
            <a:ext cx="6306206" cy="691017"/>
          </a:xfrm>
        </p:spPr>
        <p:txBody>
          <a:bodyPr>
            <a:normAutofit fontScale="92500" lnSpcReduction="20000"/>
          </a:bodyPr>
          <a:lstStyle/>
          <a:p>
            <a:pPr marL="0" indent="0" algn="ctr" rtl="1" fontAlgn="base">
              <a:buNone/>
            </a:pPr>
            <a:r>
              <a:rPr lang="ar" b="0" i="0" u="none" baseline="0"/>
              <a:t>ما هي الصورة التي نراها في مخيلتنا عندما يقولون لنا كلمة  'حديقة'؟ </a:t>
            </a:r>
          </a:p>
          <a:p>
            <a:pPr marL="0" indent="0" algn="ctr" rtl="1" fontAlgn="base">
              <a:buNone/>
            </a:pPr>
            <a:endParaRPr lang="ar" sz="2400" dirty="0"/>
          </a:p>
          <a:p>
            <a:pPr algn="ctr" rtl="1" fontAlgn="base"/>
            <a:endParaRPr lang="ar" sz="2400" dirty="0"/>
          </a:p>
          <a:p>
            <a:pPr marL="0" indent="0" algn="ctr" rtl="1" fontAlgn="base">
              <a:buNone/>
            </a:pPr>
            <a:endParaRPr lang="ar" sz="2400" dirty="0"/>
          </a:p>
          <a:p>
            <a:pPr marL="0" indent="0" algn="ctr" rtl="1">
              <a:buNone/>
            </a:pPr>
            <a:endParaRPr lang="ar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986" y="2517502"/>
            <a:ext cx="3542402" cy="3662581"/>
          </a:xfrm>
        </p:spPr>
      </p:pic>
    </p:spTree>
    <p:extLst>
      <p:ext uri="{BB962C8B-B14F-4D97-AF65-F5344CB8AC3E}">
        <p14:creationId xmlns:p14="http://schemas.microsoft.com/office/powerpoint/2010/main" val="29516693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ים(ירוק)2.potx" id="{F3C9D723-5B94-4B55-BAD5-7E93A85A1943}" vid="{FA893619-4FE3-4C65-8871-18FC4F161A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12357</TotalTime>
  <Words>708</Words>
  <Application>Microsoft Office PowerPoint</Application>
  <PresentationFormat>‫הצגה על המסך (4:3)</PresentationFormat>
  <Paragraphs>144</Paragraphs>
  <Slides>19</Slides>
  <Notes>15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2" baseType="lpstr">
      <vt:lpstr>Arial</vt:lpstr>
      <vt:lpstr>Calibri</vt:lpstr>
      <vt:lpstr>ערכת נושא Office</vt:lpstr>
      <vt:lpstr>نُنشئ حديقة مختلفة </vt:lpstr>
      <vt:lpstr>حديقة جماهيرية</vt:lpstr>
      <vt:lpstr>حديقة جماهيرية</vt:lpstr>
      <vt:lpstr>الزراعة المدنية</vt:lpstr>
      <vt:lpstr>الزراعة المدنية</vt:lpstr>
      <vt:lpstr>الزراعة المدنية - لماذا؟</vt:lpstr>
      <vt:lpstr>حسنات الزراعة المدنية</vt:lpstr>
      <vt:lpstr>حسنات الزراعة المدنية</vt:lpstr>
      <vt:lpstr>حديقة في الحي</vt:lpstr>
      <vt:lpstr>حديقة في الحي</vt:lpstr>
      <vt:lpstr>حديقة في الحي</vt:lpstr>
      <vt:lpstr>تعالوا نفحص الفكرة التالية: حديقة عمودية</vt:lpstr>
      <vt:lpstr>خريطة تفكير - حديقة عمودية </vt:lpstr>
      <vt:lpstr>عرض وتحسين خرائط التفكير</vt:lpstr>
      <vt:lpstr>العمل ضمن مجموعات:  مهمتكم هي تخطيط حديقة عمودية إبداعية.  من أجل ذلك، عليكم جمع معلومات بشأن الجوانب التالية:</vt:lpstr>
      <vt:lpstr>العمل ضمن مجموعات:  مهمتكم هي تخطيط حديقة عمودية إبداعية.  من أجل ذلك، عليكم جمع معلومات بشأن الجوانب التالية:</vt:lpstr>
      <vt:lpstr>מצגת של PowerPoint</vt:lpstr>
      <vt:lpstr>מצגת של PowerPoint</vt:lpstr>
      <vt:lpstr>تلخیص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Sarah Gropper</cp:lastModifiedBy>
  <cp:revision>161</cp:revision>
  <dcterms:created xsi:type="dcterms:W3CDTF">2020-02-25T13:39:01Z</dcterms:created>
  <dcterms:modified xsi:type="dcterms:W3CDTF">2021-02-07T10:19:22Z</dcterms:modified>
</cp:coreProperties>
</file>